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6"/>
  </p:notesMasterIdLst>
  <p:sldIdLst>
    <p:sldId id="263" r:id="rId2"/>
    <p:sldId id="270" r:id="rId3"/>
    <p:sldId id="271" r:id="rId4"/>
    <p:sldId id="266" r:id="rId5"/>
    <p:sldId id="269" r:id="rId6"/>
    <p:sldId id="273" r:id="rId7"/>
    <p:sldId id="274" r:id="rId8"/>
    <p:sldId id="275" r:id="rId9"/>
    <p:sldId id="276" r:id="rId10"/>
    <p:sldId id="277" r:id="rId11"/>
    <p:sldId id="272" r:id="rId12"/>
    <p:sldId id="278" r:id="rId13"/>
    <p:sldId id="791" r:id="rId14"/>
    <p:sldId id="792" r:id="rId15"/>
    <p:sldId id="279" r:id="rId16"/>
    <p:sldId id="281" r:id="rId17"/>
    <p:sldId id="280" r:id="rId18"/>
    <p:sldId id="282" r:id="rId19"/>
    <p:sldId id="284" r:id="rId20"/>
    <p:sldId id="793" r:id="rId21"/>
    <p:sldId id="794" r:id="rId22"/>
    <p:sldId id="795" r:id="rId23"/>
    <p:sldId id="283" r:id="rId24"/>
    <p:sldId id="285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5" autoAdjust="0"/>
    <p:restoredTop sz="94709"/>
  </p:normalViewPr>
  <p:slideViewPr>
    <p:cSldViewPr snapToGrid="0" snapToObjects="1">
      <p:cViewPr varScale="1">
        <p:scale>
          <a:sx n="102" d="100"/>
          <a:sy n="102" d="100"/>
        </p:scale>
        <p:origin x="133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854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998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968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77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429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815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061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42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9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5274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090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79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750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988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38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32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6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Wicked_proble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eaaroundus.org/stock-status-plots-method/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ap.ospar.org/en/ospar-assessments/intermediate-assessment-2017/key-messages-and-highlights/fish-communities-recoverin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10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5.svg"/><Relationship Id="rId10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1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25.svg"/><Relationship Id="rId10" Type="http://schemas.openxmlformats.org/officeDocument/2006/relationships/image" Target="../media/image31.svg"/><Relationship Id="rId4" Type="http://schemas.openxmlformats.org/officeDocument/2006/relationships/image" Target="../media/image15.svg"/><Relationship Id="rId9" Type="http://schemas.openxmlformats.org/officeDocument/2006/relationships/image" Target="../media/image30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ajournals.onlinelibrary.wiley.com/doi/full/10.1890/1051-0761(1998)008%5B0332:EATLTA%5D2.0.CO;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1380512" y="919479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retorcidos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(wicked)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10 Principles of Wicked Problems - Global Enlightening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338" y="1747306"/>
            <a:ext cx="6840876" cy="4428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59861" y="6355376"/>
            <a:ext cx="30242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https://en.wikipedia.org/wiki/Wicked_problem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CE04B-ECEB-8DA7-63B7-3B4C264C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5" b="74351"/>
          <a:stretch/>
        </p:blipFill>
        <p:spPr>
          <a:xfrm>
            <a:off x="353924" y="2102790"/>
            <a:ext cx="8817673" cy="2652420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30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0522C03-9FE6-3DE2-A8CF-FEC376CFA71C}"/>
              </a:ext>
            </a:extLst>
          </p:cNvPr>
          <p:cNvGrpSpPr/>
          <p:nvPr/>
        </p:nvGrpSpPr>
        <p:grpSpPr>
          <a:xfrm>
            <a:off x="3087987" y="5135995"/>
            <a:ext cx="2574572" cy="1184863"/>
            <a:chOff x="3087987" y="5135995"/>
            <a:chExt cx="2574572" cy="118486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2138A7F-8E34-AEAD-0F6A-A4551F69663C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5135995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80;p7">
              <a:extLst>
                <a:ext uri="{FF2B5EF4-FFF2-40B4-BE49-F238E27FC236}">
                  <a16:creationId xmlns:a16="http://schemas.microsoft.com/office/drawing/2014/main" id="{205B7278-E493-476A-7358-E221239979C9}"/>
                </a:ext>
              </a:extLst>
            </p:cNvPr>
            <p:cNvSpPr txBox="1"/>
            <p:nvPr/>
          </p:nvSpPr>
          <p:spPr>
            <a:xfrm>
              <a:off x="3087987" y="5613012"/>
              <a:ext cx="257457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¿Cómo de buenos somos aplicándolo?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E13BAD6-1F22-82F0-B61F-032B791F9A8B}"/>
              </a:ext>
            </a:extLst>
          </p:cNvPr>
          <p:cNvGrpSpPr/>
          <p:nvPr/>
        </p:nvGrpSpPr>
        <p:grpSpPr>
          <a:xfrm>
            <a:off x="5493160" y="5666484"/>
            <a:ext cx="2674086" cy="603826"/>
            <a:chOff x="5493160" y="5666484"/>
            <a:chExt cx="2674086" cy="603826"/>
          </a:xfrm>
        </p:grpSpPr>
        <p:sp>
          <p:nvSpPr>
            <p:cNvPr id="57" name="Google Shape;180;p7">
              <a:extLst>
                <a:ext uri="{FF2B5EF4-FFF2-40B4-BE49-F238E27FC236}">
                  <a16:creationId xmlns:a16="http://schemas.microsoft.com/office/drawing/2014/main" id="{075E0FB0-4F5D-69E2-82F4-ECE3E8928E59}"/>
                </a:ext>
              </a:extLst>
            </p:cNvPr>
            <p:cNvSpPr txBox="1"/>
            <p:nvPr/>
          </p:nvSpPr>
          <p:spPr>
            <a:xfrm>
              <a:off x="5795812" y="566648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Evolución histórica de la gestión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DD0D22A-F67A-3341-B2FD-4F74DD67E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160" y="5804964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C64A326-BED6-D211-2F0A-1F8BB4C95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60" y="5989658"/>
              <a:ext cx="282602" cy="176488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80;p7">
              <a:extLst>
                <a:ext uri="{FF2B5EF4-FFF2-40B4-BE49-F238E27FC236}">
                  <a16:creationId xmlns:a16="http://schemas.microsoft.com/office/drawing/2014/main" id="{D953D9E4-A232-4389-0205-6E7DED9A1817}"/>
                </a:ext>
              </a:extLst>
            </p:cNvPr>
            <p:cNvSpPr txBox="1"/>
            <p:nvPr/>
          </p:nvSpPr>
          <p:spPr>
            <a:xfrm>
              <a:off x="5795812" y="5993351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Ejemplos</a:t>
              </a:r>
              <a:endParaRPr sz="12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I: Gestión de Especies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324E-A071-CA4B-50DF-09B0EFA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3101"/>
            <a:ext cx="3308639" cy="4822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8B53B-6A04-4E1B-FCE5-4A99BA4A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6" y="1553016"/>
            <a:ext cx="3581400" cy="426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A6E4E3-7C5D-7BE3-F77E-627490A073A8}"/>
              </a:ext>
            </a:extLst>
          </p:cNvPr>
          <p:cNvSpPr txBox="1"/>
          <p:nvPr/>
        </p:nvSpPr>
        <p:spPr>
          <a:xfrm>
            <a:off x="1032658" y="3332673"/>
            <a:ext cx="6795450" cy="707886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x-none" sz="4000" b="1" dirty="0"/>
              <a:t>¿Qué problema tiene esto?</a:t>
            </a:r>
          </a:p>
        </p:txBody>
      </p:sp>
    </p:spTree>
    <p:extLst>
      <p:ext uri="{BB962C8B-B14F-4D97-AF65-F5344CB8AC3E}">
        <p14:creationId xmlns:p14="http://schemas.microsoft.com/office/powerpoint/2010/main" val="30806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1970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EF597B0-64B7-7544-8414-F2AE31578009}"/>
              </a:ext>
            </a:extLst>
          </p:cNvPr>
          <p:cNvGrpSpPr/>
          <p:nvPr/>
        </p:nvGrpSpPr>
        <p:grpSpPr>
          <a:xfrm>
            <a:off x="1128691" y="1651397"/>
            <a:ext cx="1431000" cy="1431000"/>
            <a:chOff x="1516072" y="3060757"/>
            <a:chExt cx="1908000" cy="1908000"/>
          </a:xfrm>
        </p:grpSpPr>
        <p:pic>
          <p:nvPicPr>
            <p:cNvPr id="3" name="Gráfico 2" descr="Sostenibilidad">
              <a:extLst>
                <a:ext uri="{FF2B5EF4-FFF2-40B4-BE49-F238E27FC236}">
                  <a16:creationId xmlns:a16="http://schemas.microsoft.com/office/drawing/2014/main" id="{D9EA25F8-22BB-9446-BF0A-50AD484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2CC88AAA-BDB3-6246-B995-5225A8E603DB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/>
                <a:cs typeface="Candara"/>
              </a:endParaRPr>
            </a:p>
          </p:txBody>
        </p:sp>
      </p:grpSp>
      <p:pic>
        <p:nvPicPr>
          <p:cNvPr id="25" name="Imagen 24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FD2595E6-2D99-9A43-A59D-A06B3FB2C6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403606" y="4505326"/>
            <a:ext cx="5065883" cy="1305086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70E9C11-05F6-794B-9E7A-7A481F514131}"/>
              </a:ext>
            </a:extLst>
          </p:cNvPr>
          <p:cNvSpPr/>
          <p:nvPr/>
        </p:nvSpPr>
        <p:spPr>
          <a:xfrm>
            <a:off x="2798359" y="1906999"/>
            <a:ext cx="24658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﻿”</a:t>
            </a:r>
            <a:r>
              <a:rPr lang="es-ES" sz="2100" i="1" dirty="0" err="1">
                <a:latin typeface="Candara"/>
                <a:cs typeface="Candara"/>
              </a:rPr>
              <a:t>Wildlife</a:t>
            </a:r>
            <a:r>
              <a:rPr lang="es-ES" sz="2100" i="1" dirty="0">
                <a:latin typeface="Candara"/>
                <a:cs typeface="Candara"/>
              </a:rPr>
              <a:t> </a:t>
            </a:r>
            <a:r>
              <a:rPr lang="es-ES" sz="2100" i="1" dirty="0" err="1">
                <a:latin typeface="Candara"/>
                <a:cs typeface="Candara"/>
              </a:rPr>
              <a:t>ecology</a:t>
            </a:r>
            <a:r>
              <a:rPr lang="es-ES" sz="2100" i="1" dirty="0">
                <a:latin typeface="Candara"/>
                <a:cs typeface="Candara"/>
              </a:rPr>
              <a:t>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Historia natural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Ecología teórica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17DB614-CA40-9D4E-90DF-632BC33C6E1C}"/>
              </a:ext>
            </a:extLst>
          </p:cNvPr>
          <p:cNvSpPr txBox="1"/>
          <p:nvPr/>
        </p:nvSpPr>
        <p:spPr>
          <a:xfrm>
            <a:off x="5516308" y="1978729"/>
            <a:ext cx="3483646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FOCO en: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Conservación de especies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Gestión de espacios protegidos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35637698-7641-2F41-96B9-8DB8D3BE1AB2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11AEAE9-E904-BC42-8524-9A617778305D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/>
                <a:cs typeface="Candara"/>
              </a:rPr>
              <a:t>“naturaleza para sí misma”</a:t>
            </a:r>
          </a:p>
        </p:txBody>
      </p:sp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3DEA83B3-DAA0-3E40-9CCE-47C1BD56C123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pic>
        <p:nvPicPr>
          <p:cNvPr id="4" name="Imagen 3" descr="ma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88" y="4577582"/>
            <a:ext cx="1852613" cy="123282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ED43E8B-EE5F-7E4A-68B9-67761AF7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9" name="Google Shape;189;p8">
            <a:extLst>
              <a:ext uri="{FF2B5EF4-FFF2-40B4-BE49-F238E27FC236}">
                <a16:creationId xmlns:a16="http://schemas.microsoft.com/office/drawing/2014/main" id="{91181FA0-C795-ACB2-149F-92F94421170C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4;p7">
            <a:extLst>
              <a:ext uri="{FF2B5EF4-FFF2-40B4-BE49-F238E27FC236}">
                <a16:creationId xmlns:a16="http://schemas.microsoft.com/office/drawing/2014/main" id="{A95DB4B8-AB79-4C9A-CEAA-328CCFBEEBE7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3">
            <a:extLst>
              <a:ext uri="{FF2B5EF4-FFF2-40B4-BE49-F238E27FC236}">
                <a16:creationId xmlns:a16="http://schemas.microsoft.com/office/drawing/2014/main" id="{4B0D2523-0A94-3827-AC81-2A04C580DABF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E0E66452-5B90-CB96-0A6C-2DB94A336B3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5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C239EC3D-D234-4147-9DB3-8DA2034E1735}"/>
              </a:ext>
            </a:extLst>
          </p:cNvPr>
          <p:cNvGrpSpPr/>
          <p:nvPr/>
        </p:nvGrpSpPr>
        <p:grpSpPr>
          <a:xfrm>
            <a:off x="3773063" y="1650616"/>
            <a:ext cx="1431000" cy="1432562"/>
            <a:chOff x="5006625" y="3016132"/>
            <a:chExt cx="1908000" cy="1910082"/>
          </a:xfrm>
        </p:grpSpPr>
        <p:pic>
          <p:nvPicPr>
            <p:cNvPr id="26" name="Gráfico 25" descr="Baile">
              <a:extLst>
                <a:ext uri="{FF2B5EF4-FFF2-40B4-BE49-F238E27FC236}">
                  <a16:creationId xmlns:a16="http://schemas.microsoft.com/office/drawing/2014/main" id="{8806B572-6D0F-ED4A-8182-2B85A6EBD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28" name="Gráfico 27" descr="Sostenibilidad">
              <a:extLst>
                <a:ext uri="{FF2B5EF4-FFF2-40B4-BE49-F238E27FC236}">
                  <a16:creationId xmlns:a16="http://schemas.microsoft.com/office/drawing/2014/main" id="{4E57CB43-B0C9-C645-9EFD-DC9D99DA1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65BE1016-5EB8-7A4A-8022-C8781DCC9A89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A9037A5E-CDA3-BD26-1B88-0C7BB2AC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14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F6A1848-F1A2-BB43-B70F-8F1FE715BB7A}"/>
              </a:ext>
            </a:extLst>
          </p:cNvPr>
          <p:cNvSpPr txBox="1"/>
          <p:nvPr/>
        </p:nvSpPr>
        <p:spPr>
          <a:xfrm>
            <a:off x="5626916" y="1662824"/>
            <a:ext cx="33364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Amenazas humanas a las especies y los hábitats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Estrategias para revertirlas o reducirlas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D3348747-AAFB-8A42-B431-3025E43A1EDC}"/>
              </a:ext>
            </a:extLst>
          </p:cNvPr>
          <p:cNvSpPr/>
          <p:nvPr/>
        </p:nvSpPr>
        <p:spPr>
          <a:xfrm>
            <a:off x="177717" y="1865591"/>
            <a:ext cx="3783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﻿Gestión de recursos naturales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Ecología de poblaciones: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Uso sostenible de </a:t>
            </a:r>
            <a:r>
              <a:rPr lang="es-ES" sz="1500" i="1" dirty="0" err="1">
                <a:latin typeface="Candara" panose="020E0502030303020204" pitchFamily="34" charset="0"/>
              </a:rPr>
              <a:t>sspp</a:t>
            </a:r>
            <a:r>
              <a:rPr lang="es-ES" sz="1500" i="1" dirty="0">
                <a:latin typeface="Candara" panose="020E0502030303020204" pitchFamily="34" charset="0"/>
              </a:rPr>
              <a:t> silvestres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Tamaños de población viables</a:t>
            </a:r>
          </a:p>
        </p:txBody>
      </p:sp>
      <p:pic>
        <p:nvPicPr>
          <p:cNvPr id="77" name="Imagen 76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D88EF30D-F92B-8A48-899A-43A8B394D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Google Shape;189;p8">
            <a:extLst>
              <a:ext uri="{FF2B5EF4-FFF2-40B4-BE49-F238E27FC236}">
                <a16:creationId xmlns:a16="http://schemas.microsoft.com/office/drawing/2014/main" id="{015393CE-7195-DA45-4A4A-54A0C89F6EC6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74;p7">
            <a:extLst>
              <a:ext uri="{FF2B5EF4-FFF2-40B4-BE49-F238E27FC236}">
                <a16:creationId xmlns:a16="http://schemas.microsoft.com/office/drawing/2014/main" id="{D17C352B-0BA9-7A86-82A3-435A0F8CB5F2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3">
            <a:extLst>
              <a:ext uri="{FF2B5EF4-FFF2-40B4-BE49-F238E27FC236}">
                <a16:creationId xmlns:a16="http://schemas.microsoft.com/office/drawing/2014/main" id="{03C0375D-4AFB-849D-F2D1-5C2C8DF2AB4D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E9178D2A-C8E1-0715-ED13-49ED5502EC57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3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EBF4DE-278D-4A85-E1EC-A96D844B2214}"/>
              </a:ext>
            </a:extLst>
          </p:cNvPr>
          <p:cNvGrpSpPr/>
          <p:nvPr/>
        </p:nvGrpSpPr>
        <p:grpSpPr>
          <a:xfrm>
            <a:off x="405441" y="1817791"/>
            <a:ext cx="8333117" cy="4788656"/>
            <a:chOff x="405441" y="1817791"/>
            <a:chExt cx="8333117" cy="47886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078913-8300-8224-C02A-64E34BC6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786" y="5100047"/>
              <a:ext cx="6426200" cy="1244600"/>
            </a:xfrm>
            <a:prstGeom prst="rect">
              <a:avLst/>
            </a:prstGeom>
          </p:spPr>
        </p:pic>
        <p:pic>
          <p:nvPicPr>
            <p:cNvPr id="1026" name="Picture 2" descr="Stock Status Plots Figure 3b">
              <a:extLst>
                <a:ext uri="{FF2B5EF4-FFF2-40B4-BE49-F238E27FC236}">
                  <a16:creationId xmlns:a16="http://schemas.microsoft.com/office/drawing/2014/main" id="{E1B13DC8-5AB4-224C-B0EF-583C86C2A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1" y="1817791"/>
              <a:ext cx="8333117" cy="3124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CD5B9D-ACE2-BC23-C1B9-93758165FD3D}"/>
                </a:ext>
              </a:extLst>
            </p:cNvPr>
            <p:cNvSpPr txBox="1"/>
            <p:nvPr/>
          </p:nvSpPr>
          <p:spPr>
            <a:xfrm>
              <a:off x="2062388" y="6298670"/>
              <a:ext cx="57218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dirty="0">
                  <a:hlinkClick r:id="rId5"/>
                </a:rPr>
                <a:t>https://www.seaaroundus.org/stock-status-plots-method/</a:t>
              </a:r>
              <a:endParaRPr lang="x-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3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DE92BF-43E0-AC88-B809-30C58C961A45}"/>
              </a:ext>
            </a:extLst>
          </p:cNvPr>
          <p:cNvGrpSpPr/>
          <p:nvPr/>
        </p:nvGrpSpPr>
        <p:grpSpPr>
          <a:xfrm>
            <a:off x="199756" y="1623101"/>
            <a:ext cx="8704123" cy="5069828"/>
            <a:chOff x="199756" y="1623101"/>
            <a:chExt cx="8704123" cy="506982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07CC95A-14A2-494A-5B0C-9BED7810D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20" y="1623101"/>
              <a:ext cx="6823494" cy="471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D52E63-71D3-C4BE-BCBB-6579A3A24FD1}"/>
                </a:ext>
              </a:extLst>
            </p:cNvPr>
            <p:cNvSpPr txBox="1"/>
            <p:nvPr/>
          </p:nvSpPr>
          <p:spPr>
            <a:xfrm>
              <a:off x="199756" y="6431319"/>
              <a:ext cx="870412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sz="1100" dirty="0">
                  <a:hlinkClick r:id="rId4"/>
                </a:rPr>
                <a:t>https://oap.ospar.org/en/ospar-assessments/intermediate-assessment-2017/key-messages-and-highlights/fish-communities-recovering/</a:t>
              </a:r>
              <a:endParaRPr lang="x-non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6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4DB75-BDA4-50B9-24AD-2CD355A6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73" y="1660005"/>
            <a:ext cx="7030054" cy="46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Bosques.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35696F-E0BD-581F-06A5-538F857C3342}"/>
              </a:ext>
            </a:extLst>
          </p:cNvPr>
          <p:cNvGrpSpPr/>
          <p:nvPr/>
        </p:nvGrpSpPr>
        <p:grpSpPr>
          <a:xfrm>
            <a:off x="268768" y="1640160"/>
            <a:ext cx="8392152" cy="3371593"/>
            <a:chOff x="268768" y="1640160"/>
            <a:chExt cx="8392152" cy="33715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0D6582-E696-415E-1BAA-8845FB355762}"/>
                </a:ext>
              </a:extLst>
            </p:cNvPr>
            <p:cNvSpPr txBox="1"/>
            <p:nvPr/>
          </p:nvSpPr>
          <p:spPr>
            <a:xfrm>
              <a:off x="268768" y="1640160"/>
              <a:ext cx="4188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Selvicultura, ordenación de montes</a:t>
              </a:r>
            </a:p>
          </p:txBody>
        </p:sp>
        <p:pic>
          <p:nvPicPr>
            <p:cNvPr id="4098" name="Picture 2" descr="LA ORDENACIÓN DE UN MONTE ARBOLADO » Biodiversidad Fúngica">
              <a:extLst>
                <a:ext uri="{FF2B5EF4-FFF2-40B4-BE49-F238E27FC236}">
                  <a16:creationId xmlns:a16="http://schemas.microsoft.com/office/drawing/2014/main" id="{357E6FD2-2DB3-F81E-BCFF-481B5130D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662253"/>
              <a:ext cx="4445000" cy="234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31D668-E162-7369-F2F1-8BE902A64A52}"/>
                </a:ext>
              </a:extLst>
            </p:cNvPr>
            <p:cNvSpPr txBox="1"/>
            <p:nvPr/>
          </p:nvSpPr>
          <p:spPr>
            <a:xfrm>
              <a:off x="4934309" y="2728236"/>
              <a:ext cx="372661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Conjunto de técnicas que permiten mantener la cubierta del bosque al mismo tiempo que extraemos madera. </a:t>
              </a:r>
              <a:r>
                <a:rPr lang="en-GB" sz="2000" dirty="0">
                  <a:solidFill>
                    <a:srgbClr val="70AD47"/>
                  </a:solidFill>
                </a:rPr>
                <a:t>S</a:t>
              </a:r>
              <a:r>
                <a:rPr lang="x-none" sz="2000" dirty="0">
                  <a:solidFill>
                    <a:srgbClr val="70AD47"/>
                  </a:solidFill>
                </a:rPr>
                <a:t>e obtienen “rentas” y se mantiene el “capital” forestal.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9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III: Manejo de “zonas”. Red Natura 2000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C0CF84-2F02-18AA-6249-A6A0BD3AE0E6}"/>
              </a:ext>
            </a:extLst>
          </p:cNvPr>
          <p:cNvGrpSpPr/>
          <p:nvPr/>
        </p:nvGrpSpPr>
        <p:grpSpPr>
          <a:xfrm>
            <a:off x="268768" y="895145"/>
            <a:ext cx="8606464" cy="5755275"/>
            <a:chOff x="268768" y="895145"/>
            <a:chExt cx="8606464" cy="5755275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204737B9-877E-AAF5-8982-1CF67D2AC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829" y="895145"/>
              <a:ext cx="1640403" cy="1415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FA644D-2FFD-C7F7-B167-4A4C482CA66B}"/>
                </a:ext>
              </a:extLst>
            </p:cNvPr>
            <p:cNvSpPr txBox="1"/>
            <p:nvPr/>
          </p:nvSpPr>
          <p:spPr>
            <a:xfrm>
              <a:off x="268768" y="1602872"/>
              <a:ext cx="6912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400" b="1" dirty="0">
                  <a:solidFill>
                    <a:srgbClr val="70AD47"/>
                  </a:solidFill>
                </a:rPr>
                <a:t>Hábitat (vegetación y medio físico) + especies</a:t>
              </a: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04ED225-84DF-9C76-BEB9-F9FC551F9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397582"/>
              <a:ext cx="4780104" cy="413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CF6B13-2DA0-72A0-76A7-B87B0C9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525" y="2515731"/>
              <a:ext cx="2973426" cy="413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3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65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20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F6A1848-F1A2-BB43-B70F-8F1FE715BB7A}"/>
              </a:ext>
            </a:extLst>
          </p:cNvPr>
          <p:cNvSpPr txBox="1"/>
          <p:nvPr/>
        </p:nvSpPr>
        <p:spPr>
          <a:xfrm>
            <a:off x="2737742" y="1604272"/>
            <a:ext cx="2600503" cy="17081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De las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sspp</a:t>
            </a: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 a los ecosistemas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Costes de la pérdida de biodiversidad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Contribuciones de los ecosistemas a la sociedad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09543A9-7912-2541-A9C7-515F3D710CA8}"/>
              </a:ext>
            </a:extLst>
          </p:cNvPr>
          <p:cNvSpPr/>
          <p:nvPr/>
        </p:nvSpPr>
        <p:spPr>
          <a:xfrm>
            <a:off x="251557" y="1870200"/>
            <a:ext cx="23442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Funciones y servicios de los ecosistemas﻿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ambiental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ecológica</a:t>
            </a:r>
            <a:endParaRPr lang="es-ES" sz="1050" i="1" dirty="0">
              <a:latin typeface="Candara" panose="020E0502030303020204" pitchFamily="34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19AD962D-BE69-824E-9EA2-528B2DC33484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1BC020D-1CBA-3246-A84C-82712B1190F2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74" name="Flecha derecha 73">
            <a:extLst>
              <a:ext uri="{FF2B5EF4-FFF2-40B4-BE49-F238E27FC236}">
                <a16:creationId xmlns:a16="http://schemas.microsoft.com/office/drawing/2014/main" id="{C80D2B63-1BA8-D94E-BEAA-987F146CCC24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DE1DBFC-0CD5-014D-8936-7CE5B581DCCE}"/>
              </a:ext>
            </a:extLst>
          </p:cNvPr>
          <p:cNvGrpSpPr/>
          <p:nvPr/>
        </p:nvGrpSpPr>
        <p:grpSpPr>
          <a:xfrm>
            <a:off x="5447533" y="1645673"/>
            <a:ext cx="1431000" cy="1442450"/>
            <a:chOff x="7274528" y="3140615"/>
            <a:chExt cx="1908000" cy="1923267"/>
          </a:xfrm>
        </p:grpSpPr>
        <p:pic>
          <p:nvPicPr>
            <p:cNvPr id="29" name="Gráfico 28" descr="Grupo de personas">
              <a:extLst>
                <a:ext uri="{FF2B5EF4-FFF2-40B4-BE49-F238E27FC236}">
                  <a16:creationId xmlns:a16="http://schemas.microsoft.com/office/drawing/2014/main" id="{957A20A7-E8A2-704A-B5EB-B76034B7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30" name="Gráfico 29" descr="Sostenibilidad">
              <a:extLst>
                <a:ext uri="{FF2B5EF4-FFF2-40B4-BE49-F238E27FC236}">
                  <a16:creationId xmlns:a16="http://schemas.microsoft.com/office/drawing/2014/main" id="{BED42C75-8408-AF41-B482-4C15B5A19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31" name="Conector curvado 30">
              <a:extLst>
                <a:ext uri="{FF2B5EF4-FFF2-40B4-BE49-F238E27FC236}">
                  <a16:creationId xmlns:a16="http://schemas.microsoft.com/office/drawing/2014/main" id="{24958989-BF62-DD42-8286-9884083C7042}"/>
                </a:ext>
              </a:extLst>
            </p:cNvPr>
            <p:cNvCxnSpPr>
              <a:cxnSpLocks/>
              <a:stCxn id="30" idx="1"/>
              <a:endCxn id="29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curvado 31">
              <a:extLst>
                <a:ext uri="{FF2B5EF4-FFF2-40B4-BE49-F238E27FC236}">
                  <a16:creationId xmlns:a16="http://schemas.microsoft.com/office/drawing/2014/main" id="{928CBACA-4B51-314D-8214-16C95D98F5CB}"/>
                </a:ext>
              </a:extLst>
            </p:cNvPr>
            <p:cNvCxnSpPr>
              <a:cxnSpLocks/>
              <a:stCxn id="30" idx="3"/>
              <a:endCxn id="29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7776C849-EA64-3347-A2E8-940D6DA671BA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2772E86-66F7-174E-B447-09D05D66ABD8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86BB4DC-4D92-524C-8E2A-68AFCA84F33C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C4EB062-4733-684E-B857-EE7CC7385F39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pic>
        <p:nvPicPr>
          <p:cNvPr id="38" name="Imagen 37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C0AFF469-BE17-AD41-8611-E5DC53AECC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8F330F80-D55D-1E4E-98B5-20BBB9DAEF3E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0F609C-2B5E-9730-E20A-4D1C6B1135FD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id="{DFA147AE-401B-02B0-81C5-4A5106AC3571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4;p7">
            <a:extLst>
              <a:ext uri="{FF2B5EF4-FFF2-40B4-BE49-F238E27FC236}">
                <a16:creationId xmlns:a16="http://schemas.microsoft.com/office/drawing/2014/main" id="{A51226FD-1913-6FF8-B653-01363AED7CBA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EF5E815A-41D6-2AA2-51E6-BEA2623A47A7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">
            <a:extLst>
              <a:ext uri="{FF2B5EF4-FFF2-40B4-BE49-F238E27FC236}">
                <a16:creationId xmlns:a16="http://schemas.microsoft.com/office/drawing/2014/main" id="{A09D7AC3-B0A1-C29C-6FF6-7B152FDD1DBB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879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1EEDF5EF-1C1E-3B45-B4DF-41C1DD21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77B768-4358-734A-A4CE-592ADDEA54EB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308AFBD-A72E-FE44-B01D-F9DCC683EC5C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3F54FBD7-DA5C-514A-9770-F70B39E8C059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073FF75-3F85-E640-8273-8C925F8015FF}"/>
              </a:ext>
            </a:extLst>
          </p:cNvPr>
          <p:cNvGrpSpPr/>
          <p:nvPr/>
        </p:nvGrpSpPr>
        <p:grpSpPr>
          <a:xfrm>
            <a:off x="7043512" y="1651397"/>
            <a:ext cx="1463204" cy="1431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882D35E-3A8F-E346-9D06-1FC6770E383D}"/>
              </a:ext>
            </a:extLst>
          </p:cNvPr>
          <p:cNvSpPr txBox="1"/>
          <p:nvPr/>
        </p:nvSpPr>
        <p:spPr>
          <a:xfrm>
            <a:off x="6427919" y="5380410"/>
            <a:ext cx="1992858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Mapping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their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MAES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(2012-2019)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7F18ABB1-30E8-8045-B850-592992655FFF}"/>
              </a:ext>
            </a:extLst>
          </p:cNvPr>
          <p:cNvSpPr txBox="1"/>
          <p:nvPr/>
        </p:nvSpPr>
        <p:spPr>
          <a:xfrm>
            <a:off x="7230093" y="4347003"/>
            <a:ext cx="1733313" cy="6694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Intergovernmental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Science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Policy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Platform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on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IPBES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(2012-2020)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21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DAEF953-6BF7-1442-9D3F-F05803E01D87}"/>
              </a:ext>
            </a:extLst>
          </p:cNvPr>
          <p:cNvSpPr txBox="1"/>
          <p:nvPr/>
        </p:nvSpPr>
        <p:spPr>
          <a:xfrm>
            <a:off x="3854090" y="1761711"/>
            <a:ext cx="3097706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Relaciones dinámicas,  bilaterales, multidimensionales y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multiescalares</a:t>
            </a:r>
            <a:endParaRPr lang="es-ES" sz="15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Estructuras culturales e instituciones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00A1AEAC-5BE5-434A-9099-D5CAD653F4CF}"/>
              </a:ext>
            </a:extLst>
          </p:cNvPr>
          <p:cNvSpPr/>
          <p:nvPr/>
        </p:nvSpPr>
        <p:spPr>
          <a:xfrm>
            <a:off x="451892" y="1969459"/>
            <a:ext cx="322461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﻿Interdisciplinar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sociales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ecológicas</a:t>
            </a:r>
            <a:endParaRPr lang="es-ES" sz="1500" i="1" dirty="0">
              <a:latin typeface="Candara" panose="020E0502030303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D25D4A-402C-E5D5-A9BD-E6E092945661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23" name="Google Shape;189;p8">
            <a:extLst>
              <a:ext uri="{FF2B5EF4-FFF2-40B4-BE49-F238E27FC236}">
                <a16:creationId xmlns:a16="http://schemas.microsoft.com/office/drawing/2014/main" id="{EA80FE5F-7154-B9B3-CE40-2762B2B4B5EA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74;p7">
            <a:extLst>
              <a:ext uri="{FF2B5EF4-FFF2-40B4-BE49-F238E27FC236}">
                <a16:creationId xmlns:a16="http://schemas.microsoft.com/office/drawing/2014/main" id="{482E05F7-5EAE-52A3-137E-BB995D5D5DE1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Straight Connector 3">
            <a:extLst>
              <a:ext uri="{FF2B5EF4-FFF2-40B4-BE49-F238E27FC236}">
                <a16:creationId xmlns:a16="http://schemas.microsoft.com/office/drawing/2014/main" id="{62B53214-FFD5-1A35-1E23-39CA04090413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">
            <a:extLst>
              <a:ext uri="{FF2B5EF4-FFF2-40B4-BE49-F238E27FC236}">
                <a16:creationId xmlns:a16="http://schemas.microsoft.com/office/drawing/2014/main" id="{E356B4C2-F107-7F58-7962-4401001CDCF8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781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77B768-4358-734A-A4CE-592ADDEA54EB}"/>
              </a:ext>
            </a:extLst>
          </p:cNvPr>
          <p:cNvSpPr/>
          <p:nvPr/>
        </p:nvSpPr>
        <p:spPr>
          <a:xfrm>
            <a:off x="345610" y="3378474"/>
            <a:ext cx="2848924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073FF75-3F85-E640-8273-8C925F8015FF}"/>
              </a:ext>
            </a:extLst>
          </p:cNvPr>
          <p:cNvGrpSpPr/>
          <p:nvPr/>
        </p:nvGrpSpPr>
        <p:grpSpPr>
          <a:xfrm>
            <a:off x="7223230" y="2844048"/>
            <a:ext cx="486000" cy="486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22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2" name="Flecha derecha 61">
            <a:extLst>
              <a:ext uri="{FF2B5EF4-FFF2-40B4-BE49-F238E27FC236}">
                <a16:creationId xmlns:a16="http://schemas.microsoft.com/office/drawing/2014/main" id="{1D93CB49-FFD2-EE49-84AF-CD1D1760287D}"/>
              </a:ext>
            </a:extLst>
          </p:cNvPr>
          <p:cNvSpPr/>
          <p:nvPr/>
        </p:nvSpPr>
        <p:spPr>
          <a:xfrm>
            <a:off x="345634" y="1796187"/>
            <a:ext cx="8497259" cy="3765652"/>
          </a:xfrm>
          <a:prstGeom prst="rightArrow">
            <a:avLst>
              <a:gd name="adj1" fmla="val 47938"/>
              <a:gd name="adj2" fmla="val 5000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AF07653B-ADC3-0944-B292-C3C208F0E7D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3195AF2-1A6B-E244-960F-D670C1F0C2D4}"/>
              </a:ext>
            </a:extLst>
          </p:cNvPr>
          <p:cNvSpPr txBox="1"/>
          <p:nvPr/>
        </p:nvSpPr>
        <p:spPr>
          <a:xfrm>
            <a:off x="4026166" y="1662222"/>
            <a:ext cx="31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CIENCIAS DE LA CONSERVACIÓN</a:t>
            </a: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70DBF15A-DF7A-3E4E-B2E5-9C57A79F42F1}"/>
              </a:ext>
            </a:extLst>
          </p:cNvPr>
          <p:cNvGrpSpPr/>
          <p:nvPr/>
        </p:nvGrpSpPr>
        <p:grpSpPr>
          <a:xfrm>
            <a:off x="5961147" y="2844048"/>
            <a:ext cx="486000" cy="486000"/>
            <a:chOff x="7274528" y="3140615"/>
            <a:chExt cx="1908000" cy="1923267"/>
          </a:xfrm>
        </p:grpSpPr>
        <p:pic>
          <p:nvPicPr>
            <p:cNvPr id="66" name="Gráfico 65" descr="Grupo de personas">
              <a:extLst>
                <a:ext uri="{FF2B5EF4-FFF2-40B4-BE49-F238E27FC236}">
                  <a16:creationId xmlns:a16="http://schemas.microsoft.com/office/drawing/2014/main" id="{08FCD5B4-188B-8C41-807B-7049E6AD8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67" name="Gráfico 66" descr="Sostenibilidad">
              <a:extLst>
                <a:ext uri="{FF2B5EF4-FFF2-40B4-BE49-F238E27FC236}">
                  <a16:creationId xmlns:a16="http://schemas.microsoft.com/office/drawing/2014/main" id="{6D613DB9-1951-5443-9511-41EE9CAF3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68" name="Conector curvado 67">
              <a:extLst>
                <a:ext uri="{FF2B5EF4-FFF2-40B4-BE49-F238E27FC236}">
                  <a16:creationId xmlns:a16="http://schemas.microsoft.com/office/drawing/2014/main" id="{BA978546-F112-F849-A70B-8AF4FFB3AA8B}"/>
                </a:ext>
              </a:extLst>
            </p:cNvPr>
            <p:cNvCxnSpPr>
              <a:cxnSpLocks/>
              <a:stCxn id="67" idx="1"/>
              <a:endCxn id="66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curvado 68">
              <a:extLst>
                <a:ext uri="{FF2B5EF4-FFF2-40B4-BE49-F238E27FC236}">
                  <a16:creationId xmlns:a16="http://schemas.microsoft.com/office/drawing/2014/main" id="{B8BD1DC2-31A1-EE4F-8C30-FE093AFB13B8}"/>
                </a:ext>
              </a:extLst>
            </p:cNvPr>
            <p:cNvCxnSpPr>
              <a:cxnSpLocks/>
              <a:stCxn id="67" idx="3"/>
              <a:endCxn id="66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3EEA8E56-C0EB-2F46-A5CD-EAFE367196D9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EA2DABBF-1E33-5245-9EBF-CF1A3710D35A}"/>
              </a:ext>
            </a:extLst>
          </p:cNvPr>
          <p:cNvGrpSpPr/>
          <p:nvPr/>
        </p:nvGrpSpPr>
        <p:grpSpPr>
          <a:xfrm>
            <a:off x="4240049" y="2844048"/>
            <a:ext cx="486000" cy="486000"/>
            <a:chOff x="5006625" y="3016132"/>
            <a:chExt cx="1908000" cy="1910082"/>
          </a:xfrm>
        </p:grpSpPr>
        <p:pic>
          <p:nvPicPr>
            <p:cNvPr id="72" name="Gráfico 71" descr="Baile">
              <a:extLst>
                <a:ext uri="{FF2B5EF4-FFF2-40B4-BE49-F238E27FC236}">
                  <a16:creationId xmlns:a16="http://schemas.microsoft.com/office/drawing/2014/main" id="{15663B80-D731-E740-BF5A-46B3B3F9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73" name="Gráfico 72" descr="Sostenibilidad">
              <a:extLst>
                <a:ext uri="{FF2B5EF4-FFF2-40B4-BE49-F238E27FC236}">
                  <a16:creationId xmlns:a16="http://schemas.microsoft.com/office/drawing/2014/main" id="{D796A64C-9865-A440-BDCB-62A1A16FD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24471669-067B-F247-B63F-DF9B61A50F1F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A9C19286-06B0-8543-9F69-81C34402AF94}"/>
              </a:ext>
            </a:extLst>
          </p:cNvPr>
          <p:cNvGrpSpPr/>
          <p:nvPr/>
        </p:nvGrpSpPr>
        <p:grpSpPr>
          <a:xfrm>
            <a:off x="1568344" y="2844048"/>
            <a:ext cx="486000" cy="486000"/>
            <a:chOff x="1516072" y="3060757"/>
            <a:chExt cx="1908000" cy="1908000"/>
          </a:xfrm>
        </p:grpSpPr>
        <p:pic>
          <p:nvPicPr>
            <p:cNvPr id="77" name="Gráfico 76" descr="Sostenibilidad">
              <a:extLst>
                <a:ext uri="{FF2B5EF4-FFF2-40B4-BE49-F238E27FC236}">
                  <a16:creationId xmlns:a16="http://schemas.microsoft.com/office/drawing/2014/main" id="{040484AF-9455-1945-9181-37B3A63A7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210C9882-4140-0144-99B3-C3D40DD372AA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2E611AF-2674-B847-B3D4-E978B3F0CF66}"/>
              </a:ext>
            </a:extLst>
          </p:cNvPr>
          <p:cNvSpPr txBox="1"/>
          <p:nvPr/>
        </p:nvSpPr>
        <p:spPr>
          <a:xfrm>
            <a:off x="300759" y="1684250"/>
            <a:ext cx="3155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Candara" panose="020E0502030303020204" pitchFamily="34" charset="0"/>
              </a:rPr>
              <a:t>Diferencias entre: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Las maneras de medir el éxito de la conservación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El diseño la gestión de los ecosistemas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 asignación de valor económico</a:t>
            </a:r>
          </a:p>
        </p:txBody>
      </p:sp>
      <p:sp>
        <p:nvSpPr>
          <p:cNvPr id="82" name="Llamada ovalada 81">
            <a:extLst>
              <a:ext uri="{FF2B5EF4-FFF2-40B4-BE49-F238E27FC236}">
                <a16:creationId xmlns:a16="http://schemas.microsoft.com/office/drawing/2014/main" id="{34394781-8269-EB4D-AC68-7DE084759111}"/>
              </a:ext>
            </a:extLst>
          </p:cNvPr>
          <p:cNvSpPr/>
          <p:nvPr/>
        </p:nvSpPr>
        <p:spPr>
          <a:xfrm>
            <a:off x="3128701" y="4977321"/>
            <a:ext cx="3183658" cy="745784"/>
          </a:xfrm>
          <a:prstGeom prst="wedgeEllipseCallout">
            <a:avLst>
              <a:gd name="adj1" fmla="val -87569"/>
              <a:gd name="adj2" fmla="val 156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832C1353-D19F-C54F-B995-079A2E8FDBC6}"/>
              </a:ext>
            </a:extLst>
          </p:cNvPr>
          <p:cNvSpPr/>
          <p:nvPr/>
        </p:nvSpPr>
        <p:spPr>
          <a:xfrm>
            <a:off x="3566818" y="5045719"/>
            <a:ext cx="251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1" dirty="0">
                <a:latin typeface="Candara" panose="020E0502030303020204" pitchFamily="34" charset="0"/>
              </a:rPr>
              <a:t>﻿ “</a:t>
            </a:r>
            <a:r>
              <a:rPr lang="es-ES" sz="1200" i="1" dirty="0" err="1">
                <a:latin typeface="Candara" panose="020E0502030303020204" pitchFamily="34" charset="0"/>
              </a:rPr>
              <a:t>Despite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strong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focus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on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humans</a:t>
            </a:r>
            <a:r>
              <a:rPr lang="es-ES" sz="1200" i="1" dirty="0">
                <a:latin typeface="Candara" panose="020E0502030303020204" pitchFamily="34" charset="0"/>
              </a:rPr>
              <a:t>, ‘</a:t>
            </a:r>
            <a:r>
              <a:rPr lang="es-ES" sz="1200" i="1" dirty="0" err="1">
                <a:latin typeface="Candara" panose="020E0502030303020204" pitchFamily="34" charset="0"/>
              </a:rPr>
              <a:t>people</a:t>
            </a:r>
            <a:r>
              <a:rPr lang="es-ES" sz="1200" i="1" dirty="0">
                <a:latin typeface="Candara" panose="020E0502030303020204" pitchFamily="34" charset="0"/>
              </a:rPr>
              <a:t> and 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’ </a:t>
            </a:r>
            <a:r>
              <a:rPr lang="es-ES" sz="1200" i="1" dirty="0" err="1">
                <a:latin typeface="Candara" panose="020E0502030303020204" pitchFamily="34" charset="0"/>
              </a:rPr>
              <a:t>may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actually</a:t>
            </a:r>
            <a:r>
              <a:rPr lang="es-ES" sz="1200" i="1" dirty="0">
                <a:latin typeface="Candara" panose="020E0502030303020204" pitchFamily="34" charset="0"/>
              </a:rPr>
              <a:t> be </a:t>
            </a:r>
            <a:r>
              <a:rPr lang="es-ES" sz="1200" i="1" dirty="0" err="1">
                <a:latin typeface="Candara" panose="020E0502030303020204" pitchFamily="34" charset="0"/>
              </a:rPr>
              <a:t>very</a:t>
            </a:r>
            <a:r>
              <a:rPr lang="es-ES" sz="1200" i="1" dirty="0">
                <a:latin typeface="Candara" panose="020E0502030303020204" pitchFamily="34" charset="0"/>
              </a:rPr>
              <a:t> similar to ‘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for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itself</a:t>
            </a:r>
            <a:r>
              <a:rPr lang="es-ES" sz="1200" i="1" dirty="0">
                <a:latin typeface="Candara" panose="020E0502030303020204" pitchFamily="34" charset="0"/>
              </a:rPr>
              <a:t>.’”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705EC6A-7C1F-334A-B17A-C0F4AADA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id="{F045CDDE-E300-D106-C1DD-B2C52821204B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4;p7">
            <a:extLst>
              <a:ext uri="{FF2B5EF4-FFF2-40B4-BE49-F238E27FC236}">
                <a16:creationId xmlns:a16="http://schemas.microsoft.com/office/drawing/2014/main" id="{808D8E94-2B30-649C-7281-B445573C351D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A8F72B5B-DF64-7EB2-25B9-809931ADC429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6">
            <a:extLst>
              <a:ext uri="{FF2B5EF4-FFF2-40B4-BE49-F238E27FC236}">
                <a16:creationId xmlns:a16="http://schemas.microsoft.com/office/drawing/2014/main" id="{19F5EBB6-EE88-3FD8-A1E0-DC69BABF7563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2" grpId="0" animBg="1"/>
      <p:bldP spid="8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C033F-5CFB-FCB3-0283-C24A3818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5" y="2201048"/>
            <a:ext cx="6819009" cy="28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DD20E-F671-7AE4-8975-121E8587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41" y="1311474"/>
            <a:ext cx="6269946" cy="56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1208847" y="1351572"/>
            <a:ext cx="647708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Es un método para mantener o restaurar sistemas naturales, sus funciones y sus valores.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basa en objetivos.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En la visión colaborativa de un futuro compartido.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Integra cuestiones ecológicas, económicas y sociales.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aplica en un ámbito geográfico concreto.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Requiere el mejor conocimiento científico disponible.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Debe de ser adaptable a las condiciones cambiantes.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sz="2000" b="1" dirty="0">
              <a:solidFill>
                <a:srgbClr val="70AD4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57B38-61DC-07D6-B49E-A54281D82C17}"/>
              </a:ext>
            </a:extLst>
          </p:cNvPr>
          <p:cNvSpPr txBox="1"/>
          <p:nvPr/>
        </p:nvSpPr>
        <p:spPr>
          <a:xfrm>
            <a:off x="372569" y="6262776"/>
            <a:ext cx="8845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1100" dirty="0">
                <a:hlinkClick r:id="rId3"/>
              </a:rPr>
              <a:t>https://esajournals.onlinelibrary.wiley.com/doi/full/10.1890/1051-0761%281998%29008%5B0332%3AEATLTA%5D2.0.CO%3B2</a:t>
            </a:r>
            <a:endParaRPr lang="x-none" sz="1100" dirty="0"/>
          </a:p>
        </p:txBody>
      </p:sp>
    </p:spTree>
    <p:extLst>
      <p:ext uri="{BB962C8B-B14F-4D97-AF65-F5344CB8AC3E}">
        <p14:creationId xmlns:p14="http://schemas.microsoft.com/office/powerpoint/2010/main" val="186884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chemeClr val="bg1"/>
            </a:gs>
            <a:gs pos="50000">
              <a:schemeClr val="accent1">
                <a:lumMod val="40000"/>
                <a:lumOff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rma libre 55"/>
          <p:cNvSpPr/>
          <p:nvPr/>
        </p:nvSpPr>
        <p:spPr>
          <a:xfrm rot="10800000">
            <a:off x="1853609" y="204614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1489" y="182050"/>
            <a:ext cx="3102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Escalas espaciales</a:t>
            </a:r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270"/>
            <a:ext cx="9144000" cy="97773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3"/>
          <a:srcRect b="9297"/>
          <a:stretch/>
        </p:blipFill>
        <p:spPr>
          <a:xfrm>
            <a:off x="6948601" y="-303823"/>
            <a:ext cx="3418920" cy="3550852"/>
          </a:xfrm>
          <a:prstGeom prst="rect">
            <a:avLst/>
          </a:prstGeom>
        </p:spPr>
      </p:pic>
      <p:sp>
        <p:nvSpPr>
          <p:cNvPr id="51" name="CuadroTexto 50"/>
          <p:cNvSpPr txBox="1"/>
          <p:nvPr/>
        </p:nvSpPr>
        <p:spPr>
          <a:xfrm>
            <a:off x="143762" y="5918944"/>
            <a:ext cx="300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proteger un bosque, gestionar un espacio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3941532" y="167346"/>
            <a:ext cx="3007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no cambiar el clima, garantizar el acceso a recursos, etc.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2925423" y="3485400"/>
            <a:ext cx="2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Interacciones entre escalas</a:t>
            </a:r>
          </a:p>
        </p:txBody>
      </p:sp>
      <p:sp>
        <p:nvSpPr>
          <p:cNvPr id="54" name="Forma libre 53"/>
          <p:cNvSpPr/>
          <p:nvPr/>
        </p:nvSpPr>
        <p:spPr>
          <a:xfrm>
            <a:off x="1186054" y="144978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1629325" y="2046140"/>
            <a:ext cx="178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Directrices, leyes, recursos.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5747219" y="4451092"/>
            <a:ext cx="223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Casos de estudio, experiencias piloto.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BEEB0-39ED-6FC0-287E-0873BCE5A96F}"/>
              </a:ext>
            </a:extLst>
          </p:cNvPr>
          <p:cNvSpPr txBox="1"/>
          <p:nvPr/>
        </p:nvSpPr>
        <p:spPr>
          <a:xfrm>
            <a:off x="5729603" y="200746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ONU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3A969-18DB-DD8C-56B8-F4D71137BC47}"/>
              </a:ext>
            </a:extLst>
          </p:cNvPr>
          <p:cNvSpPr txBox="1"/>
          <p:nvPr/>
        </p:nvSpPr>
        <p:spPr>
          <a:xfrm>
            <a:off x="5189670" y="244818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0FFB2-FD25-796E-A64F-F1E2044DFCEA}"/>
              </a:ext>
            </a:extLst>
          </p:cNvPr>
          <p:cNvSpPr txBox="1"/>
          <p:nvPr/>
        </p:nvSpPr>
        <p:spPr>
          <a:xfrm>
            <a:off x="4227040" y="2846935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Estado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4FFD8-91D9-D911-D1BD-7084249E951D}"/>
              </a:ext>
            </a:extLst>
          </p:cNvPr>
          <p:cNvSpPr txBox="1"/>
          <p:nvPr/>
        </p:nvSpPr>
        <p:spPr>
          <a:xfrm>
            <a:off x="2713550" y="402934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Región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5D6C-5194-807F-A720-840BB507D736}"/>
              </a:ext>
            </a:extLst>
          </p:cNvPr>
          <p:cNvSpPr txBox="1"/>
          <p:nvPr/>
        </p:nvSpPr>
        <p:spPr>
          <a:xfrm>
            <a:off x="2038802" y="459704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Diputación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5D417-3C12-84BC-65CE-31AAABFD3E92}"/>
              </a:ext>
            </a:extLst>
          </p:cNvPr>
          <p:cNvSpPr txBox="1"/>
          <p:nvPr/>
        </p:nvSpPr>
        <p:spPr>
          <a:xfrm>
            <a:off x="1155928" y="511730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Ayuntamiento</a:t>
            </a:r>
          </a:p>
        </p:txBody>
      </p:sp>
    </p:spTree>
    <p:extLst>
      <p:ext uri="{BB962C8B-B14F-4D97-AF65-F5344CB8AC3E}">
        <p14:creationId xmlns:p14="http://schemas.microsoft.com/office/powerpoint/2010/main" val="41307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1" grpId="0"/>
      <p:bldP spid="52" grpId="0"/>
      <p:bldP spid="53" grpId="0"/>
      <p:bldP spid="54" grpId="0" animBg="1"/>
      <p:bldP spid="55" grpId="0"/>
      <p:bldP spid="57" grpId="0"/>
      <p:bldP spid="2" grpId="0"/>
      <p:bldP spid="3" grpId="0"/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84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6">
            <a:extLst>
              <a:ext uri="{FF2B5EF4-FFF2-40B4-BE49-F238E27FC236}">
                <a16:creationId xmlns:a16="http://schemas.microsoft.com/office/drawing/2014/main" id="{22F4C5D7-B6D8-1372-92D7-0AAF8CFD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00" y="1384993"/>
            <a:ext cx="4240373" cy="4240374"/>
          </a:xfrm>
          <a:prstGeom prst="ellipse">
            <a:avLst/>
          </a:prstGeom>
          <a:noFill/>
          <a:ln w="2032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31C4D56-3E9D-FF64-2060-F191960183D0}"/>
              </a:ext>
            </a:extLst>
          </p:cNvPr>
          <p:cNvGrpSpPr/>
          <p:nvPr/>
        </p:nvGrpSpPr>
        <p:grpSpPr>
          <a:xfrm>
            <a:off x="1986465" y="2887396"/>
            <a:ext cx="1782291" cy="1496602"/>
            <a:chOff x="1986465" y="2887396"/>
            <a:chExt cx="1782291" cy="1496602"/>
          </a:xfrm>
        </p:grpSpPr>
        <p:sp>
          <p:nvSpPr>
            <p:cNvPr id="12" name="Oval 86">
              <a:extLst>
                <a:ext uri="{FF2B5EF4-FFF2-40B4-BE49-F238E27FC236}">
                  <a16:creationId xmlns:a16="http://schemas.microsoft.com/office/drawing/2014/main" id="{1E8D1421-E3EE-3F00-6DB9-37F13D4F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32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Text Box 44">
              <a:extLst>
                <a:ext uri="{FF2B5EF4-FFF2-40B4-BE49-F238E27FC236}">
                  <a16:creationId xmlns:a16="http://schemas.microsoft.com/office/drawing/2014/main" id="{77D7CFBA-E720-D63F-509C-CEB2B6126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465" y="3254296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Evaluación</a:t>
              </a:r>
            </a:p>
          </p:txBody>
        </p:sp>
      </p:grpSp>
      <p:grpSp>
        <p:nvGrpSpPr>
          <p:cNvPr id="14" name="Group 87">
            <a:extLst>
              <a:ext uri="{FF2B5EF4-FFF2-40B4-BE49-F238E27FC236}">
                <a16:creationId xmlns:a16="http://schemas.microsoft.com/office/drawing/2014/main" id="{F57A7BF7-6026-7774-355A-445BF8355935}"/>
              </a:ext>
            </a:extLst>
          </p:cNvPr>
          <p:cNvGrpSpPr>
            <a:grpSpLocks/>
          </p:cNvGrpSpPr>
          <p:nvPr/>
        </p:nvGrpSpPr>
        <p:grpSpPr bwMode="auto">
          <a:xfrm>
            <a:off x="1993716" y="3769115"/>
            <a:ext cx="835313" cy="237832"/>
            <a:chOff x="1607" y="3063"/>
            <a:chExt cx="576" cy="164"/>
          </a:xfrm>
        </p:grpSpPr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id="{FBA496A6-8BD1-3A8D-9920-C0A1B29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id="{96833872-04B8-274D-BD45-303C43A0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15" name="Group 90">
            <a:extLst>
              <a:ext uri="{FF2B5EF4-FFF2-40B4-BE49-F238E27FC236}">
                <a16:creationId xmlns:a16="http://schemas.microsoft.com/office/drawing/2014/main" id="{149C90D9-B70F-4B83-E409-59734A9232F3}"/>
              </a:ext>
            </a:extLst>
          </p:cNvPr>
          <p:cNvGrpSpPr>
            <a:grpSpLocks/>
          </p:cNvGrpSpPr>
          <p:nvPr/>
        </p:nvGrpSpPr>
        <p:grpSpPr bwMode="auto">
          <a:xfrm>
            <a:off x="2904439" y="3769115"/>
            <a:ext cx="835313" cy="237832"/>
            <a:chOff x="2327" y="3066"/>
            <a:chExt cx="576" cy="164"/>
          </a:xfrm>
        </p:grpSpPr>
        <p:sp>
          <p:nvSpPr>
            <p:cNvPr id="19" name="AutoShape 91">
              <a:extLst>
                <a:ext uri="{FF2B5EF4-FFF2-40B4-BE49-F238E27FC236}">
                  <a16:creationId xmlns:a16="http://schemas.microsoft.com/office/drawing/2014/main" id="{52979A7E-14E4-315E-F31E-B4545202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AutoShape 92">
              <a:extLst>
                <a:ext uri="{FF2B5EF4-FFF2-40B4-BE49-F238E27FC236}">
                  <a16:creationId xmlns:a16="http://schemas.microsoft.com/office/drawing/2014/main" id="{C69EC0B8-C856-F2DA-AE41-6183598A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:a16="http://schemas.microsoft.com/office/drawing/2014/main" id="{B5F9B413-3C8E-FA20-B04C-C68253DC94CE}"/>
              </a:ext>
            </a:extLst>
          </p:cNvPr>
          <p:cNvGrpSpPr>
            <a:grpSpLocks/>
          </p:cNvGrpSpPr>
          <p:nvPr/>
        </p:nvGrpSpPr>
        <p:grpSpPr bwMode="auto">
          <a:xfrm>
            <a:off x="2315660" y="4050453"/>
            <a:ext cx="1097798" cy="223330"/>
            <a:chOff x="2105" y="3260"/>
            <a:chExt cx="757" cy="154"/>
          </a:xfrm>
        </p:grpSpPr>
        <p:sp>
          <p:nvSpPr>
            <p:cNvPr id="17" name="AutoShape 94">
              <a:extLst>
                <a:ext uri="{FF2B5EF4-FFF2-40B4-BE49-F238E27FC236}">
                  <a16:creationId xmlns:a16="http://schemas.microsoft.com/office/drawing/2014/main" id="{9DFBE52B-D99E-BC1E-587D-2B225897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Text Box 95">
              <a:extLst>
                <a:ext uri="{FF2B5EF4-FFF2-40B4-BE49-F238E27FC236}">
                  <a16:creationId xmlns:a16="http://schemas.microsoft.com/office/drawing/2014/main" id="{BDCFBA4A-CFBA-074D-5572-7C9018AD2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0C8B0CB-4B81-D21C-661B-97865EEFFC33}"/>
              </a:ext>
            </a:extLst>
          </p:cNvPr>
          <p:cNvGrpSpPr/>
          <p:nvPr/>
        </p:nvGrpSpPr>
        <p:grpSpPr>
          <a:xfrm>
            <a:off x="3236534" y="4824859"/>
            <a:ext cx="1496602" cy="1496602"/>
            <a:chOff x="3236534" y="4824859"/>
            <a:chExt cx="1496602" cy="1496602"/>
          </a:xfrm>
        </p:grpSpPr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CF839B28-2801-1EAC-F3C5-73E95D962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534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id="{C6AB5E41-945C-2874-D021-384500D55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741" y="5040938"/>
              <a:ext cx="1416842" cy="71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Definición del problema y objetivos</a:t>
              </a:r>
            </a:p>
          </p:txBody>
        </p:sp>
      </p:grpSp>
      <p:grpSp>
        <p:nvGrpSpPr>
          <p:cNvPr id="26" name="Group 62">
            <a:extLst>
              <a:ext uri="{FF2B5EF4-FFF2-40B4-BE49-F238E27FC236}">
                <a16:creationId xmlns:a16="http://schemas.microsoft.com/office/drawing/2014/main" id="{F44DC1CF-9499-EF11-A332-26107D57BFC5}"/>
              </a:ext>
            </a:extLst>
          </p:cNvPr>
          <p:cNvGrpSpPr>
            <a:grpSpLocks/>
          </p:cNvGrpSpPr>
          <p:nvPr/>
        </p:nvGrpSpPr>
        <p:grpSpPr bwMode="auto">
          <a:xfrm>
            <a:off x="3120518" y="5793590"/>
            <a:ext cx="835313" cy="237832"/>
            <a:chOff x="1607" y="3063"/>
            <a:chExt cx="576" cy="164"/>
          </a:xfrm>
        </p:grpSpPr>
        <p:sp>
          <p:nvSpPr>
            <p:cNvPr id="33" name="AutoShape 59">
              <a:extLst>
                <a:ext uri="{FF2B5EF4-FFF2-40B4-BE49-F238E27FC236}">
                  <a16:creationId xmlns:a16="http://schemas.microsoft.com/office/drawing/2014/main" id="{22CD7027-E378-3905-7F97-EA867E14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" name="AutoShape 46">
              <a:extLst>
                <a:ext uri="{FF2B5EF4-FFF2-40B4-BE49-F238E27FC236}">
                  <a16:creationId xmlns:a16="http://schemas.microsoft.com/office/drawing/2014/main" id="{D66C9DB7-3FB4-C69F-F123-156B1DBAC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27" name="Group 61">
            <a:extLst>
              <a:ext uri="{FF2B5EF4-FFF2-40B4-BE49-F238E27FC236}">
                <a16:creationId xmlns:a16="http://schemas.microsoft.com/office/drawing/2014/main" id="{3EF6C49E-5C52-5476-BBCD-CF0AC15A98B0}"/>
              </a:ext>
            </a:extLst>
          </p:cNvPr>
          <p:cNvGrpSpPr>
            <a:grpSpLocks/>
          </p:cNvGrpSpPr>
          <p:nvPr/>
        </p:nvGrpSpPr>
        <p:grpSpPr bwMode="auto">
          <a:xfrm>
            <a:off x="4031241" y="5793590"/>
            <a:ext cx="835313" cy="237832"/>
            <a:chOff x="2327" y="3066"/>
            <a:chExt cx="576" cy="164"/>
          </a:xfrm>
        </p:grpSpPr>
        <p:sp>
          <p:nvSpPr>
            <p:cNvPr id="31" name="AutoShape 60">
              <a:extLst>
                <a:ext uri="{FF2B5EF4-FFF2-40B4-BE49-F238E27FC236}">
                  <a16:creationId xmlns:a16="http://schemas.microsoft.com/office/drawing/2014/main" id="{620DB790-376F-996E-D9E0-7B31B956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AutoShape 49">
              <a:extLst>
                <a:ext uri="{FF2B5EF4-FFF2-40B4-BE49-F238E27FC236}">
                  <a16:creationId xmlns:a16="http://schemas.microsoft.com/office/drawing/2014/main" id="{7DA80BDA-19BC-60A7-AD0E-56753B31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3502C59-74AD-89EF-B567-AFF191C80282}"/>
              </a:ext>
            </a:extLst>
          </p:cNvPr>
          <p:cNvGrpSpPr/>
          <p:nvPr/>
        </p:nvGrpSpPr>
        <p:grpSpPr>
          <a:xfrm>
            <a:off x="3442462" y="6061480"/>
            <a:ext cx="1097798" cy="235328"/>
            <a:chOff x="3442462" y="6061480"/>
            <a:chExt cx="1097798" cy="235328"/>
          </a:xfrm>
        </p:grpSpPr>
        <p:sp>
          <p:nvSpPr>
            <p:cNvPr id="29" name="AutoShape 50">
              <a:extLst>
                <a:ext uri="{FF2B5EF4-FFF2-40B4-BE49-F238E27FC236}">
                  <a16:creationId xmlns:a16="http://schemas.microsoft.com/office/drawing/2014/main" id="{DBCB2823-B342-CE8D-18A2-CBE16F2A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Text Box 51">
              <a:extLst>
                <a:ext uri="{FF2B5EF4-FFF2-40B4-BE49-F238E27FC236}">
                  <a16:creationId xmlns:a16="http://schemas.microsoft.com/office/drawing/2014/main" id="{51185378-28C4-0992-9738-DA75F71EC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013D2B-15D1-E34E-DB38-023CED8FD921}"/>
              </a:ext>
            </a:extLst>
          </p:cNvPr>
          <p:cNvGrpSpPr/>
          <p:nvPr/>
        </p:nvGrpSpPr>
        <p:grpSpPr>
          <a:xfrm>
            <a:off x="5446633" y="4824859"/>
            <a:ext cx="1782291" cy="1496602"/>
            <a:chOff x="5446633" y="4824859"/>
            <a:chExt cx="1782291" cy="1496602"/>
          </a:xfrm>
        </p:grpSpPr>
        <p:sp>
          <p:nvSpPr>
            <p:cNvPr id="36" name="Oval 64">
              <a:extLst>
                <a:ext uri="{FF2B5EF4-FFF2-40B4-BE49-F238E27FC236}">
                  <a16:creationId xmlns:a16="http://schemas.microsoft.com/office/drawing/2014/main" id="{7AF65B15-E86C-444E-45D1-1C59E1AC6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0202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5591118C-4924-2341-FD66-AE4335E1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6633" y="5178707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datos y modelización</a:t>
              </a:r>
            </a:p>
          </p:txBody>
        </p:sp>
      </p:grpSp>
      <p:grpSp>
        <p:nvGrpSpPr>
          <p:cNvPr id="38" name="Group 65">
            <a:extLst>
              <a:ext uri="{FF2B5EF4-FFF2-40B4-BE49-F238E27FC236}">
                <a16:creationId xmlns:a16="http://schemas.microsoft.com/office/drawing/2014/main" id="{9185400F-4993-8BFF-0423-7FEBACD8A85A}"/>
              </a:ext>
            </a:extLst>
          </p:cNvPr>
          <p:cNvGrpSpPr>
            <a:grpSpLocks/>
          </p:cNvGrpSpPr>
          <p:nvPr/>
        </p:nvGrpSpPr>
        <p:grpSpPr bwMode="auto">
          <a:xfrm>
            <a:off x="5919397" y="5793590"/>
            <a:ext cx="835313" cy="237832"/>
            <a:chOff x="2327" y="3066"/>
            <a:chExt cx="576" cy="164"/>
          </a:xfrm>
        </p:grpSpPr>
        <p:sp>
          <p:nvSpPr>
            <p:cNvPr id="39" name="AutoShape 66">
              <a:extLst>
                <a:ext uri="{FF2B5EF4-FFF2-40B4-BE49-F238E27FC236}">
                  <a16:creationId xmlns:a16="http://schemas.microsoft.com/office/drawing/2014/main" id="{708DFEEB-BE1F-291A-DFBD-CA0E2FF5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AutoShape 67">
              <a:extLst>
                <a:ext uri="{FF2B5EF4-FFF2-40B4-BE49-F238E27FC236}">
                  <a16:creationId xmlns:a16="http://schemas.microsoft.com/office/drawing/2014/main" id="{064F53DE-3CE6-A490-C332-2027600E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9A35C0B-A4A1-1AE8-131A-08DAFCCD2D8B}"/>
              </a:ext>
            </a:extLst>
          </p:cNvPr>
          <p:cNvGrpSpPr/>
          <p:nvPr/>
        </p:nvGrpSpPr>
        <p:grpSpPr>
          <a:xfrm>
            <a:off x="6460321" y="2887396"/>
            <a:ext cx="1782291" cy="1496602"/>
            <a:chOff x="6460321" y="2887396"/>
            <a:chExt cx="1782291" cy="1496602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E6C92010-34AC-668C-C87B-1ED4DBE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40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50CF0769-45E4-6BC7-B0FD-BEBE755AD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21" y="3177435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Análisis, interpretación</a:t>
              </a:r>
            </a:p>
          </p:txBody>
        </p:sp>
      </p:grpSp>
      <p:grpSp>
        <p:nvGrpSpPr>
          <p:cNvPr id="44" name="Group 69">
            <a:extLst>
              <a:ext uri="{FF2B5EF4-FFF2-40B4-BE49-F238E27FC236}">
                <a16:creationId xmlns:a16="http://schemas.microsoft.com/office/drawing/2014/main" id="{887EC992-6915-BA7A-D1E1-ED13BEE542DD}"/>
              </a:ext>
            </a:extLst>
          </p:cNvPr>
          <p:cNvGrpSpPr>
            <a:grpSpLocks/>
          </p:cNvGrpSpPr>
          <p:nvPr/>
        </p:nvGrpSpPr>
        <p:grpSpPr bwMode="auto">
          <a:xfrm>
            <a:off x="6934535" y="3791395"/>
            <a:ext cx="835313" cy="237832"/>
            <a:chOff x="2327" y="3066"/>
            <a:chExt cx="576" cy="164"/>
          </a:xfrm>
        </p:grpSpPr>
        <p:sp>
          <p:nvSpPr>
            <p:cNvPr id="45" name="AutoShape 70">
              <a:extLst>
                <a:ext uri="{FF2B5EF4-FFF2-40B4-BE49-F238E27FC236}">
                  <a16:creationId xmlns:a16="http://schemas.microsoft.com/office/drawing/2014/main" id="{019FDD65-0595-3535-1F35-97A5D992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" name="AutoShape 71">
              <a:extLst>
                <a:ext uri="{FF2B5EF4-FFF2-40B4-BE49-F238E27FC236}">
                  <a16:creationId xmlns:a16="http://schemas.microsoft.com/office/drawing/2014/main" id="{FC9C0374-A448-9EC8-5D28-1FBA1CEF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12EFB91-D965-AF52-F17E-080EBC9D1A87}"/>
              </a:ext>
            </a:extLst>
          </p:cNvPr>
          <p:cNvGrpSpPr/>
          <p:nvPr/>
        </p:nvGrpSpPr>
        <p:grpSpPr>
          <a:xfrm>
            <a:off x="5541423" y="924754"/>
            <a:ext cx="1496602" cy="1496602"/>
            <a:chOff x="5541423" y="924754"/>
            <a:chExt cx="1496602" cy="1496602"/>
          </a:xfrm>
        </p:grpSpPr>
        <p:sp>
          <p:nvSpPr>
            <p:cNvPr id="48" name="Oval 72">
              <a:extLst>
                <a:ext uri="{FF2B5EF4-FFF2-40B4-BE49-F238E27FC236}">
                  <a16:creationId xmlns:a16="http://schemas.microsoft.com/office/drawing/2014/main" id="{D1E53900-9378-AFAB-5C88-34EF15BA5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423" y="924754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119992F2-03F5-6E27-51DA-7CBB47A0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6833" y="1178538"/>
              <a:ext cx="134433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decisiones</a:t>
              </a:r>
            </a:p>
          </p:txBody>
        </p:sp>
      </p:grpSp>
      <p:grpSp>
        <p:nvGrpSpPr>
          <p:cNvPr id="50" name="Group 73">
            <a:extLst>
              <a:ext uri="{FF2B5EF4-FFF2-40B4-BE49-F238E27FC236}">
                <a16:creationId xmlns:a16="http://schemas.microsoft.com/office/drawing/2014/main" id="{76C21FE3-55EA-80E9-A634-D9D3467813E2}"/>
              </a:ext>
            </a:extLst>
          </p:cNvPr>
          <p:cNvGrpSpPr>
            <a:grpSpLocks/>
          </p:cNvGrpSpPr>
          <p:nvPr/>
        </p:nvGrpSpPr>
        <p:grpSpPr bwMode="auto">
          <a:xfrm>
            <a:off x="5431208" y="1796322"/>
            <a:ext cx="835313" cy="237832"/>
            <a:chOff x="1607" y="3063"/>
            <a:chExt cx="576" cy="164"/>
          </a:xfrm>
        </p:grpSpPr>
        <p:sp>
          <p:nvSpPr>
            <p:cNvPr id="54" name="AutoShape 74">
              <a:extLst>
                <a:ext uri="{FF2B5EF4-FFF2-40B4-BE49-F238E27FC236}">
                  <a16:creationId xmlns:a16="http://schemas.microsoft.com/office/drawing/2014/main" id="{DEF5B1E6-2455-F0E8-EC5F-178AF5AA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5" name="AutoShape 75">
              <a:extLst>
                <a:ext uri="{FF2B5EF4-FFF2-40B4-BE49-F238E27FC236}">
                  <a16:creationId xmlns:a16="http://schemas.microsoft.com/office/drawing/2014/main" id="{93306F7E-CE18-35DB-7B4B-C898067E5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51" name="Group 76">
            <a:extLst>
              <a:ext uri="{FF2B5EF4-FFF2-40B4-BE49-F238E27FC236}">
                <a16:creationId xmlns:a16="http://schemas.microsoft.com/office/drawing/2014/main" id="{06A5B224-5736-3425-0096-B7D7A3D4CB07}"/>
              </a:ext>
            </a:extLst>
          </p:cNvPr>
          <p:cNvGrpSpPr>
            <a:grpSpLocks/>
          </p:cNvGrpSpPr>
          <p:nvPr/>
        </p:nvGrpSpPr>
        <p:grpSpPr bwMode="auto">
          <a:xfrm>
            <a:off x="6192561" y="1796322"/>
            <a:ext cx="1097798" cy="223330"/>
            <a:chOff x="2105" y="3260"/>
            <a:chExt cx="757" cy="154"/>
          </a:xfrm>
        </p:grpSpPr>
        <p:sp>
          <p:nvSpPr>
            <p:cNvPr id="52" name="AutoShape 77">
              <a:extLst>
                <a:ext uri="{FF2B5EF4-FFF2-40B4-BE49-F238E27FC236}">
                  <a16:creationId xmlns:a16="http://schemas.microsoft.com/office/drawing/2014/main" id="{F5C44C48-9D06-346E-570F-A153D98F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Text Box 78">
              <a:extLst>
                <a:ext uri="{FF2B5EF4-FFF2-40B4-BE49-F238E27FC236}">
                  <a16:creationId xmlns:a16="http://schemas.microsoft.com/office/drawing/2014/main" id="{8AF50BA0-14EC-3FBA-CD9F-EA1E9091A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6" name="AutoShape 119">
            <a:extLst>
              <a:ext uri="{FF2B5EF4-FFF2-40B4-BE49-F238E27FC236}">
                <a16:creationId xmlns:a16="http://schemas.microsoft.com/office/drawing/2014/main" id="{206112BD-20F9-8EA2-C1F5-59FBAD0305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39064" y="5393336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AutoShape 120">
            <a:extLst>
              <a:ext uri="{FF2B5EF4-FFF2-40B4-BE49-F238E27FC236}">
                <a16:creationId xmlns:a16="http://schemas.microsoft.com/office/drawing/2014/main" id="{179ED4C8-B001-F2C3-BFA5-8C583FE1E42B}"/>
              </a:ext>
            </a:extLst>
          </p:cNvPr>
          <p:cNvSpPr>
            <a:spLocks noChangeArrowheads="1"/>
          </p:cNvSpPr>
          <p:nvPr/>
        </p:nvSpPr>
        <p:spPr bwMode="auto">
          <a:xfrm rot="1898787">
            <a:off x="6660448" y="4340493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8" name="AutoShape 121">
            <a:extLst>
              <a:ext uri="{FF2B5EF4-FFF2-40B4-BE49-F238E27FC236}">
                <a16:creationId xmlns:a16="http://schemas.microsoft.com/office/drawing/2014/main" id="{0B691AED-017C-166F-1937-4D5FE2F87E30}"/>
              </a:ext>
            </a:extLst>
          </p:cNvPr>
          <p:cNvSpPr>
            <a:spLocks noChangeArrowheads="1"/>
          </p:cNvSpPr>
          <p:nvPr/>
        </p:nvSpPr>
        <p:spPr bwMode="auto">
          <a:xfrm rot="19515432">
            <a:off x="6741659" y="2262362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AutoShape 122">
            <a:extLst>
              <a:ext uri="{FF2B5EF4-FFF2-40B4-BE49-F238E27FC236}">
                <a16:creationId xmlns:a16="http://schemas.microsoft.com/office/drawing/2014/main" id="{A49DF1E8-3AA4-4A8E-7AEA-B7D436780D95}"/>
              </a:ext>
            </a:extLst>
          </p:cNvPr>
          <p:cNvSpPr>
            <a:spLocks noChangeArrowheads="1"/>
          </p:cNvSpPr>
          <p:nvPr/>
        </p:nvSpPr>
        <p:spPr bwMode="auto">
          <a:xfrm rot="15881557">
            <a:off x="4857853" y="113120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0" name="Agrupar 3">
            <a:extLst>
              <a:ext uri="{FF2B5EF4-FFF2-40B4-BE49-F238E27FC236}">
                <a16:creationId xmlns:a16="http://schemas.microsoft.com/office/drawing/2014/main" id="{F654E2C4-FD9A-61BD-A985-F362E042766B}"/>
              </a:ext>
            </a:extLst>
          </p:cNvPr>
          <p:cNvGrpSpPr/>
          <p:nvPr/>
        </p:nvGrpSpPr>
        <p:grpSpPr>
          <a:xfrm>
            <a:off x="907519" y="1392335"/>
            <a:ext cx="2666911" cy="5458539"/>
            <a:chOff x="596900" y="884238"/>
            <a:chExt cx="2919413" cy="5975350"/>
          </a:xfrm>
        </p:grpSpPr>
        <p:sp>
          <p:nvSpPr>
            <p:cNvPr id="61" name="Rectangle 134">
              <a:extLst>
                <a:ext uri="{FF2B5EF4-FFF2-40B4-BE49-F238E27FC236}">
                  <a16:creationId xmlns:a16="http://schemas.microsoft.com/office/drawing/2014/main" id="{DFCB95E1-B9C2-0953-B4AB-FD248234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15344" y="-305593"/>
              <a:ext cx="211137" cy="259080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Rectangle 128">
              <a:extLst>
                <a:ext uri="{FF2B5EF4-FFF2-40B4-BE49-F238E27FC236}">
                  <a16:creationId xmlns:a16="http://schemas.microsoft.com/office/drawing/2014/main" id="{72EE4645-D613-E2C5-5EAA-2684B0A6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885825"/>
              <a:ext cx="211137" cy="597376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AutoShape 136">
              <a:extLst>
                <a:ext uri="{FF2B5EF4-FFF2-40B4-BE49-F238E27FC236}">
                  <a16:creationId xmlns:a16="http://schemas.microsoft.com/office/drawing/2014/main" id="{1315D220-204F-9CBD-3292-15150A1495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6900" y="1978025"/>
              <a:ext cx="612775" cy="55245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4" name="CuadroTexto 1">
            <a:extLst>
              <a:ext uri="{FF2B5EF4-FFF2-40B4-BE49-F238E27FC236}">
                <a16:creationId xmlns:a16="http://schemas.microsoft.com/office/drawing/2014/main" id="{492E6D6D-6D4B-5441-3B2B-F52756FBFB10}"/>
              </a:ext>
            </a:extLst>
          </p:cNvPr>
          <p:cNvSpPr txBox="1"/>
          <p:nvPr/>
        </p:nvSpPr>
        <p:spPr>
          <a:xfrm>
            <a:off x="4208166" y="3151459"/>
            <a:ext cx="1954864" cy="64666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s-E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rgbClr val="808080"/>
                </a:solidFill>
                <a:latin typeface="Meta" charset="0"/>
                <a:ea typeface="ＭＳ Ｐゴシック" charset="0"/>
                <a:cs typeface="Arial" charset="0"/>
              </a:defRPr>
            </a:lvl1pPr>
          </a:lstStyle>
          <a:p>
            <a:r>
              <a:rPr lang="es-ES" sz="2000" dirty="0"/>
              <a:t>Gestión adaptativa</a:t>
            </a:r>
          </a:p>
        </p:txBody>
      </p: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A6974622-EFEC-1223-F3E2-CCFD426C4C3F}"/>
              </a:ext>
            </a:extLst>
          </p:cNvPr>
          <p:cNvGrpSpPr/>
          <p:nvPr/>
        </p:nvGrpSpPr>
        <p:grpSpPr>
          <a:xfrm>
            <a:off x="1062600" y="2271064"/>
            <a:ext cx="2426178" cy="1444395"/>
            <a:chOff x="776288" y="1855788"/>
            <a:chExt cx="2655887" cy="1581150"/>
          </a:xfrm>
        </p:grpSpPr>
        <p:sp>
          <p:nvSpPr>
            <p:cNvPr id="66" name="AutoShape 123">
              <a:extLst>
                <a:ext uri="{FF2B5EF4-FFF2-40B4-BE49-F238E27FC236}">
                  <a16:creationId xmlns:a16="http://schemas.microsoft.com/office/drawing/2014/main" id="{5F408363-8A0E-71F5-F211-B5D134FC6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890354">
              <a:off x="2892425" y="1855788"/>
              <a:ext cx="539750" cy="50800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7" name="Agrupar 4">
              <a:extLst>
                <a:ext uri="{FF2B5EF4-FFF2-40B4-BE49-F238E27FC236}">
                  <a16:creationId xmlns:a16="http://schemas.microsoft.com/office/drawing/2014/main" id="{1FE3C5FC-009D-072D-C124-4857401CB917}"/>
                </a:ext>
              </a:extLst>
            </p:cNvPr>
            <p:cNvGrpSpPr/>
            <p:nvPr/>
          </p:nvGrpSpPr>
          <p:grpSpPr>
            <a:xfrm>
              <a:off x="776288" y="3041650"/>
              <a:ext cx="1087437" cy="395288"/>
              <a:chOff x="763588" y="3041650"/>
              <a:chExt cx="1087437" cy="395288"/>
            </a:xfrm>
          </p:grpSpPr>
          <p:sp>
            <p:nvSpPr>
              <p:cNvPr id="68" name="AutoShape 129">
                <a:extLst>
                  <a:ext uri="{FF2B5EF4-FFF2-40B4-BE49-F238E27FC236}">
                    <a16:creationId xmlns:a16="http://schemas.microsoft.com/office/drawing/2014/main" id="{EA942328-DEDF-6B8F-8EF5-9F966BE9F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688" y="3041650"/>
                <a:ext cx="1049337" cy="395288"/>
              </a:xfrm>
              <a:prstGeom prst="rightArrow">
                <a:avLst>
                  <a:gd name="adj1" fmla="val 50204"/>
                  <a:gd name="adj2" fmla="val 63293"/>
                </a:avLst>
              </a:prstGeom>
              <a:solidFill>
                <a:srgbClr val="C0C0C0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Text Box 130">
                <a:extLst>
                  <a:ext uri="{FF2B5EF4-FFF2-40B4-BE49-F238E27FC236}">
                    <a16:creationId xmlns:a16="http://schemas.microsoft.com/office/drawing/2014/main" id="{65084DD0-C19F-A643-A505-F328E94D7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588" y="3144838"/>
                <a:ext cx="987425" cy="152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000" dirty="0">
                    <a:solidFill>
                      <a:srgbClr val="FFFFFF"/>
                    </a:solidFill>
                    <a:latin typeface="Meta" charset="0"/>
                    <a:ea typeface="ＭＳ Ｐゴシック" charset="0"/>
                    <a:cs typeface="Arial" charset="0"/>
                  </a:rPr>
                  <a:t>seguimiento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DF641C-F9AA-9697-51CE-867C6549813B}"/>
              </a:ext>
            </a:extLst>
          </p:cNvPr>
          <p:cNvGrpSpPr/>
          <p:nvPr/>
        </p:nvGrpSpPr>
        <p:grpSpPr>
          <a:xfrm>
            <a:off x="3071212" y="918030"/>
            <a:ext cx="1782291" cy="1496602"/>
            <a:chOff x="3071212" y="918030"/>
            <a:chExt cx="1782291" cy="1496602"/>
          </a:xfrm>
        </p:grpSpPr>
        <p:sp>
          <p:nvSpPr>
            <p:cNvPr id="71" name="Oval 79">
              <a:extLst>
                <a:ext uri="{FF2B5EF4-FFF2-40B4-BE49-F238E27FC236}">
                  <a16:creationId xmlns:a16="http://schemas.microsoft.com/office/drawing/2014/main" id="{9DBD988B-BF28-062A-8832-A3F71F0B5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331" y="918030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55C2D1A1-3A56-A77B-FA8B-12875B56D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212" y="1316834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Acción</a:t>
              </a:r>
            </a:p>
          </p:txBody>
        </p:sp>
      </p:grpSp>
      <p:grpSp>
        <p:nvGrpSpPr>
          <p:cNvPr id="73" name="Group 80">
            <a:extLst>
              <a:ext uri="{FF2B5EF4-FFF2-40B4-BE49-F238E27FC236}">
                <a16:creationId xmlns:a16="http://schemas.microsoft.com/office/drawing/2014/main" id="{39FBF88C-D3EC-6650-B616-1F4F33B04558}"/>
              </a:ext>
            </a:extLst>
          </p:cNvPr>
          <p:cNvGrpSpPr>
            <a:grpSpLocks/>
          </p:cNvGrpSpPr>
          <p:nvPr/>
        </p:nvGrpSpPr>
        <p:grpSpPr bwMode="auto">
          <a:xfrm>
            <a:off x="3055260" y="1870809"/>
            <a:ext cx="835313" cy="237832"/>
            <a:chOff x="1607" y="3063"/>
            <a:chExt cx="576" cy="164"/>
          </a:xfrm>
        </p:grpSpPr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id="{5D0D10C0-32FF-A1B8-2668-5A078EDD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8" name="AutoShape 82">
              <a:extLst>
                <a:ext uri="{FF2B5EF4-FFF2-40B4-BE49-F238E27FC236}">
                  <a16:creationId xmlns:a16="http://schemas.microsoft.com/office/drawing/2014/main" id="{440B3F57-BF09-4FB3-FFE3-90A11D1B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74" name="Group 83">
            <a:extLst>
              <a:ext uri="{FF2B5EF4-FFF2-40B4-BE49-F238E27FC236}">
                <a16:creationId xmlns:a16="http://schemas.microsoft.com/office/drawing/2014/main" id="{CCB59BDC-8301-C587-344D-6C9D50EEFAC0}"/>
              </a:ext>
            </a:extLst>
          </p:cNvPr>
          <p:cNvGrpSpPr>
            <a:grpSpLocks/>
          </p:cNvGrpSpPr>
          <p:nvPr/>
        </p:nvGrpSpPr>
        <p:grpSpPr bwMode="auto">
          <a:xfrm>
            <a:off x="3816613" y="1870809"/>
            <a:ext cx="1097798" cy="223330"/>
            <a:chOff x="2105" y="3260"/>
            <a:chExt cx="757" cy="154"/>
          </a:xfrm>
        </p:grpSpPr>
        <p:sp>
          <p:nvSpPr>
            <p:cNvPr id="75" name="AutoShape 84">
              <a:extLst>
                <a:ext uri="{FF2B5EF4-FFF2-40B4-BE49-F238E27FC236}">
                  <a16:creationId xmlns:a16="http://schemas.microsoft.com/office/drawing/2014/main" id="{6490A102-184F-C910-3367-FA0309C1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Text Box 85">
              <a:extLst>
                <a:ext uri="{FF2B5EF4-FFF2-40B4-BE49-F238E27FC236}">
                  <a16:creationId xmlns:a16="http://schemas.microsoft.com/office/drawing/2014/main" id="{D88028BF-5205-7ED6-7F0B-ADC8FAE8F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79" name="AutoShape 119">
            <a:extLst>
              <a:ext uri="{FF2B5EF4-FFF2-40B4-BE49-F238E27FC236}">
                <a16:creationId xmlns:a16="http://schemas.microsoft.com/office/drawing/2014/main" id="{61997B50-EC21-4D43-213E-26D6B12AB76A}"/>
              </a:ext>
            </a:extLst>
          </p:cNvPr>
          <p:cNvSpPr>
            <a:spLocks noChangeArrowheads="1"/>
          </p:cNvSpPr>
          <p:nvPr/>
        </p:nvSpPr>
        <p:spPr bwMode="auto">
          <a:xfrm rot="8804253">
            <a:off x="3092449" y="447454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80" name="Agrupar 9">
            <a:extLst>
              <a:ext uri="{FF2B5EF4-FFF2-40B4-BE49-F238E27FC236}">
                <a16:creationId xmlns:a16="http://schemas.microsoft.com/office/drawing/2014/main" id="{CE83ADDC-C763-0A35-321F-FB78229BB72B}"/>
              </a:ext>
            </a:extLst>
          </p:cNvPr>
          <p:cNvGrpSpPr/>
          <p:nvPr/>
        </p:nvGrpSpPr>
        <p:grpSpPr>
          <a:xfrm>
            <a:off x="0" y="5384817"/>
            <a:ext cx="9144000" cy="1474849"/>
            <a:chOff x="-396543" y="5243513"/>
            <a:chExt cx="10009750" cy="1614487"/>
          </a:xfrm>
        </p:grpSpPr>
        <p:sp>
          <p:nvSpPr>
            <p:cNvPr id="81" name="Text Box 38">
              <a:extLst>
                <a:ext uri="{FF2B5EF4-FFF2-40B4-BE49-F238E27FC236}">
                  <a16:creationId xmlns:a16="http://schemas.microsoft.com/office/drawing/2014/main" id="{5C47051E-5847-B11E-7D79-C0DBDEB47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785" y="5243513"/>
              <a:ext cx="1257300" cy="471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Territorio gestionado</a:t>
              </a:r>
            </a:p>
          </p:txBody>
        </p:sp>
        <p:grpSp>
          <p:nvGrpSpPr>
            <p:cNvPr id="82" name="Agrupar 8">
              <a:extLst>
                <a:ext uri="{FF2B5EF4-FFF2-40B4-BE49-F238E27FC236}">
                  <a16:creationId xmlns:a16="http://schemas.microsoft.com/office/drawing/2014/main" id="{6CDE838F-404C-B7E4-A43F-0E0359880C99}"/>
                </a:ext>
              </a:extLst>
            </p:cNvPr>
            <p:cNvGrpSpPr/>
            <p:nvPr/>
          </p:nvGrpSpPr>
          <p:grpSpPr>
            <a:xfrm>
              <a:off x="-396543" y="5962455"/>
              <a:ext cx="10009750" cy="895545"/>
              <a:chOff x="-396543" y="5962455"/>
              <a:chExt cx="10009750" cy="895545"/>
            </a:xfrm>
          </p:grpSpPr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B3DAF597-0E13-30B1-D3E4-60C214CA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6543" y="6146294"/>
                <a:ext cx="10009750" cy="711706"/>
              </a:xfrm>
              <a:custGeom>
                <a:avLst/>
                <a:gdLst>
                  <a:gd name="T0" fmla="*/ 0 w 5796"/>
                  <a:gd name="T1" fmla="*/ 830471677 h 1280"/>
                  <a:gd name="T2" fmla="*/ 0 w 5796"/>
                  <a:gd name="T3" fmla="*/ 0 h 1280"/>
                  <a:gd name="T4" fmla="*/ 2147483647 w 5796"/>
                  <a:gd name="T5" fmla="*/ 830471677 h 1280"/>
                  <a:gd name="T6" fmla="*/ 2147483647 w 5796"/>
                  <a:gd name="T7" fmla="*/ 830471677 h 1280"/>
                  <a:gd name="T8" fmla="*/ 2147483647 w 5796"/>
                  <a:gd name="T9" fmla="*/ 830471677 h 1280"/>
                  <a:gd name="T10" fmla="*/ 2147483647 w 5796"/>
                  <a:gd name="T11" fmla="*/ 830471677 h 1280"/>
                  <a:gd name="T12" fmla="*/ 2147483647 w 5796"/>
                  <a:gd name="T13" fmla="*/ 830471677 h 1280"/>
                  <a:gd name="T14" fmla="*/ 2147483647 w 5796"/>
                  <a:gd name="T15" fmla="*/ 830471677 h 1280"/>
                  <a:gd name="T16" fmla="*/ 2147483647 w 5796"/>
                  <a:gd name="T17" fmla="*/ 830471677 h 1280"/>
                  <a:gd name="T18" fmla="*/ 2147483647 w 5796"/>
                  <a:gd name="T19" fmla="*/ 830471677 h 1280"/>
                  <a:gd name="T20" fmla="*/ 2147483647 w 5796"/>
                  <a:gd name="T21" fmla="*/ 830471677 h 1280"/>
                  <a:gd name="T22" fmla="*/ 2147483647 w 5796"/>
                  <a:gd name="T23" fmla="*/ 830471677 h 1280"/>
                  <a:gd name="T24" fmla="*/ 2147483647 w 5796"/>
                  <a:gd name="T25" fmla="*/ 830471677 h 1280"/>
                  <a:gd name="T26" fmla="*/ 2147483647 w 5796"/>
                  <a:gd name="T27" fmla="*/ 830471677 h 1280"/>
                  <a:gd name="T28" fmla="*/ 2147483647 w 5796"/>
                  <a:gd name="T29" fmla="*/ 830471677 h 1280"/>
                  <a:gd name="T30" fmla="*/ 0 w 5796"/>
                  <a:gd name="T31" fmla="*/ 830471677 h 1280"/>
                  <a:gd name="T32" fmla="*/ 0 w 5796"/>
                  <a:gd name="T33" fmla="*/ 0 h 1280"/>
                  <a:gd name="T34" fmla="*/ 5796 w 5796"/>
                  <a:gd name="T35" fmla="*/ 128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T32" t="T33" r="T34" b="T35"/>
                <a:pathLst>
                  <a:path w="5796" h="1280">
                    <a:moveTo>
                      <a:pt x="0" y="1262"/>
                    </a:moveTo>
                    <a:lnTo>
                      <a:pt x="0" y="0"/>
                    </a:lnTo>
                    <a:lnTo>
                      <a:pt x="219" y="91"/>
                    </a:lnTo>
                    <a:lnTo>
                      <a:pt x="530" y="183"/>
                    </a:lnTo>
                    <a:lnTo>
                      <a:pt x="1006" y="320"/>
                    </a:lnTo>
                    <a:lnTo>
                      <a:pt x="1600" y="457"/>
                    </a:lnTo>
                    <a:lnTo>
                      <a:pt x="2066" y="512"/>
                    </a:lnTo>
                    <a:lnTo>
                      <a:pt x="2971" y="539"/>
                    </a:lnTo>
                    <a:lnTo>
                      <a:pt x="3511" y="567"/>
                    </a:lnTo>
                    <a:lnTo>
                      <a:pt x="4096" y="585"/>
                    </a:lnTo>
                    <a:lnTo>
                      <a:pt x="4690" y="686"/>
                    </a:lnTo>
                    <a:lnTo>
                      <a:pt x="5184" y="713"/>
                    </a:lnTo>
                    <a:lnTo>
                      <a:pt x="5476" y="768"/>
                    </a:lnTo>
                    <a:lnTo>
                      <a:pt x="5796" y="795"/>
                    </a:lnTo>
                    <a:lnTo>
                      <a:pt x="5796" y="1280"/>
                    </a:lnTo>
                    <a:lnTo>
                      <a:pt x="0" y="1262"/>
                    </a:lnTo>
                    <a:close/>
                  </a:path>
                </a:pathLst>
              </a:custGeom>
              <a:solidFill>
                <a:srgbClr val="B7C9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2841" tIns="36421" rIns="72841" bIns="36421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4" name="AutoShape 21">
                <a:extLst>
                  <a:ext uri="{FF2B5EF4-FFF2-40B4-BE49-F238E27FC236}">
                    <a16:creationId xmlns:a16="http://schemas.microsoft.com/office/drawing/2014/main" id="{7B488CA0-33F5-FDA2-194D-0D6E4CEBF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230" y="6100749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2147483647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2147483647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4"/>
                    </a:lnTo>
                    <a:lnTo>
                      <a:pt x="124" y="66"/>
                    </a:lnTo>
                    <a:lnTo>
                      <a:pt x="126" y="70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78"/>
                    </a:lnTo>
                    <a:lnTo>
                      <a:pt x="134" y="76"/>
                    </a:lnTo>
                    <a:lnTo>
                      <a:pt x="144" y="76"/>
                    </a:lnTo>
                    <a:lnTo>
                      <a:pt x="142" y="78"/>
                    </a:lnTo>
                    <a:lnTo>
                      <a:pt x="140" y="80"/>
                    </a:lnTo>
                    <a:lnTo>
                      <a:pt x="140" y="86"/>
                    </a:lnTo>
                    <a:lnTo>
                      <a:pt x="136" y="90"/>
                    </a:lnTo>
                    <a:lnTo>
                      <a:pt x="136" y="92"/>
                    </a:lnTo>
                    <a:lnTo>
                      <a:pt x="136" y="94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6"/>
                    </a:lnTo>
                    <a:lnTo>
                      <a:pt x="150" y="122"/>
                    </a:lnTo>
                    <a:lnTo>
                      <a:pt x="152" y="124"/>
                    </a:lnTo>
                    <a:lnTo>
                      <a:pt x="154" y="126"/>
                    </a:lnTo>
                    <a:lnTo>
                      <a:pt x="152" y="128"/>
                    </a:lnTo>
                    <a:lnTo>
                      <a:pt x="148" y="128"/>
                    </a:lnTo>
                    <a:lnTo>
                      <a:pt x="146" y="128"/>
                    </a:lnTo>
                    <a:lnTo>
                      <a:pt x="150" y="132"/>
                    </a:lnTo>
                    <a:lnTo>
                      <a:pt x="152" y="136"/>
                    </a:lnTo>
                    <a:lnTo>
                      <a:pt x="150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58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4"/>
                    </a:lnTo>
                    <a:lnTo>
                      <a:pt x="164" y="206"/>
                    </a:lnTo>
                    <a:lnTo>
                      <a:pt x="166" y="206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8" y="232"/>
                    </a:lnTo>
                    <a:lnTo>
                      <a:pt x="148" y="230"/>
                    </a:lnTo>
                    <a:lnTo>
                      <a:pt x="140" y="230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4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88" y="230"/>
                    </a:lnTo>
                    <a:lnTo>
                      <a:pt x="80" y="228"/>
                    </a:lnTo>
                    <a:lnTo>
                      <a:pt x="68" y="226"/>
                    </a:lnTo>
                    <a:lnTo>
                      <a:pt x="66" y="224"/>
                    </a:lnTo>
                    <a:lnTo>
                      <a:pt x="66" y="226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6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28" y="210"/>
                    </a:lnTo>
                    <a:lnTo>
                      <a:pt x="32" y="208"/>
                    </a:lnTo>
                    <a:lnTo>
                      <a:pt x="44" y="206"/>
                    </a:lnTo>
                    <a:lnTo>
                      <a:pt x="62" y="202"/>
                    </a:lnTo>
                    <a:lnTo>
                      <a:pt x="72" y="196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2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0" y="198"/>
                    </a:lnTo>
                    <a:lnTo>
                      <a:pt x="48" y="198"/>
                    </a:lnTo>
                    <a:lnTo>
                      <a:pt x="46" y="200"/>
                    </a:lnTo>
                    <a:lnTo>
                      <a:pt x="46" y="202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0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0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4" y="194"/>
                    </a:lnTo>
                    <a:lnTo>
                      <a:pt x="14" y="196"/>
                    </a:lnTo>
                    <a:lnTo>
                      <a:pt x="10" y="198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4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6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2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4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6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0"/>
                    </a:lnTo>
                    <a:lnTo>
                      <a:pt x="50" y="138"/>
                    </a:lnTo>
                    <a:lnTo>
                      <a:pt x="48" y="138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0" y="140"/>
                    </a:lnTo>
                    <a:lnTo>
                      <a:pt x="38" y="138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78" y="110"/>
                    </a:lnTo>
                    <a:lnTo>
                      <a:pt x="80" y="106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8" y="98"/>
                    </a:lnTo>
                    <a:lnTo>
                      <a:pt x="42" y="90"/>
                    </a:lnTo>
                    <a:lnTo>
                      <a:pt x="42" y="82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50" y="78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64" y="76"/>
                    </a:lnTo>
                    <a:lnTo>
                      <a:pt x="74" y="76"/>
                    </a:lnTo>
                    <a:lnTo>
                      <a:pt x="76" y="72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4" y="56"/>
                    </a:lnTo>
                    <a:lnTo>
                      <a:pt x="80" y="56"/>
                    </a:lnTo>
                    <a:lnTo>
                      <a:pt x="78" y="54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4" y="50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6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28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96" y="16"/>
                    </a:lnTo>
                    <a:lnTo>
                      <a:pt x="96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6"/>
                    </a:lnTo>
                    <a:lnTo>
                      <a:pt x="102" y="28"/>
                    </a:lnTo>
                    <a:lnTo>
                      <a:pt x="100" y="30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48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100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2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2"/>
                    </a:lnTo>
                    <a:lnTo>
                      <a:pt x="78" y="214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6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0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2"/>
                    </a:moveTo>
                    <a:lnTo>
                      <a:pt x="72" y="162"/>
                    </a:lnTo>
                    <a:lnTo>
                      <a:pt x="70" y="162"/>
                    </a:lnTo>
                    <a:lnTo>
                      <a:pt x="70" y="164"/>
                    </a:lnTo>
                    <a:lnTo>
                      <a:pt x="72" y="162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5" name="AutoShape 22">
                <a:extLst>
                  <a:ext uri="{FF2B5EF4-FFF2-40B4-BE49-F238E27FC236}">
                    <a16:creationId xmlns:a16="http://schemas.microsoft.com/office/drawing/2014/main" id="{C110D237-EBAF-FD8C-67FD-4F9FD4D4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010" y="6156136"/>
                <a:ext cx="224140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86" name="Group 23">
                <a:extLst>
                  <a:ext uri="{FF2B5EF4-FFF2-40B4-BE49-F238E27FC236}">
                    <a16:creationId xmlns:a16="http://schemas.microsoft.com/office/drawing/2014/main" id="{9D4AE808-066A-14F4-2401-685B5C0F1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5856" y="6033577"/>
                <a:ext cx="168105" cy="368855"/>
                <a:chOff x="926" y="7965"/>
                <a:chExt cx="126" cy="313"/>
              </a:xfrm>
            </p:grpSpPr>
            <p:sp>
              <p:nvSpPr>
                <p:cNvPr id="106" name="AutoShape 24">
                  <a:extLst>
                    <a:ext uri="{FF2B5EF4-FFF2-40B4-BE49-F238E27FC236}">
                      <a16:creationId xmlns:a16="http://schemas.microsoft.com/office/drawing/2014/main" id="{9C8D6270-25B4-82CC-F9B3-174F187B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" y="7965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7" name="AutoShape 25">
                  <a:extLst>
                    <a:ext uri="{FF2B5EF4-FFF2-40B4-BE49-F238E27FC236}">
                      <a16:creationId xmlns:a16="http://schemas.microsoft.com/office/drawing/2014/main" id="{756722A9-8774-4201-DE16-609B912E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8001"/>
                  <a:ext cx="55" cy="202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8" name="AutoShape 26">
                  <a:extLst>
                    <a:ext uri="{FF2B5EF4-FFF2-40B4-BE49-F238E27FC236}">
                      <a16:creationId xmlns:a16="http://schemas.microsoft.com/office/drawing/2014/main" id="{00A042E5-9292-B1F4-DAE8-BAF7F55A5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1" y="7978"/>
                  <a:ext cx="70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9" name="AutoShape 27">
                  <a:extLst>
                    <a:ext uri="{FF2B5EF4-FFF2-40B4-BE49-F238E27FC236}">
                      <a16:creationId xmlns:a16="http://schemas.microsoft.com/office/drawing/2014/main" id="{78F4152B-0783-BC7D-D5A2-1979785C8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7987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87" name="AutoShape 28">
                <a:extLst>
                  <a:ext uri="{FF2B5EF4-FFF2-40B4-BE49-F238E27FC236}">
                    <a16:creationId xmlns:a16="http://schemas.microsoft.com/office/drawing/2014/main" id="{FBD4E91C-F0FC-AE0D-F5F0-00D4AE54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599" y="6125496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8" name="AutoShape 29">
                <a:extLst>
                  <a:ext uri="{FF2B5EF4-FFF2-40B4-BE49-F238E27FC236}">
                    <a16:creationId xmlns:a16="http://schemas.microsoft.com/office/drawing/2014/main" id="{F3697B8A-C66A-115D-588D-0DEA4EA47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624" y="6139638"/>
                <a:ext cx="102731" cy="242761"/>
              </a:xfrm>
              <a:custGeom>
                <a:avLst/>
                <a:gdLst>
                  <a:gd name="T0" fmla="*/ 2147483647 w 88"/>
                  <a:gd name="T1" fmla="*/ 2147483647 h 208"/>
                  <a:gd name="T2" fmla="*/ 2147483647 w 88"/>
                  <a:gd name="T3" fmla="*/ 2147483647 h 208"/>
                  <a:gd name="T4" fmla="*/ 2147483647 w 88"/>
                  <a:gd name="T5" fmla="*/ 2147483647 h 208"/>
                  <a:gd name="T6" fmla="*/ 2147483647 w 88"/>
                  <a:gd name="T7" fmla="*/ 2147483647 h 208"/>
                  <a:gd name="T8" fmla="*/ 2147483647 w 88"/>
                  <a:gd name="T9" fmla="*/ 2147483647 h 208"/>
                  <a:gd name="T10" fmla="*/ 2147483647 w 88"/>
                  <a:gd name="T11" fmla="*/ 2147483647 h 208"/>
                  <a:gd name="T12" fmla="*/ 2147483647 w 88"/>
                  <a:gd name="T13" fmla="*/ 2147483647 h 208"/>
                  <a:gd name="T14" fmla="*/ 2147483647 w 88"/>
                  <a:gd name="T15" fmla="*/ 2147483647 h 208"/>
                  <a:gd name="T16" fmla="*/ 2147483647 w 88"/>
                  <a:gd name="T17" fmla="*/ 2147483647 h 208"/>
                  <a:gd name="T18" fmla="*/ 2147483647 w 88"/>
                  <a:gd name="T19" fmla="*/ 2147483647 h 208"/>
                  <a:gd name="T20" fmla="*/ 2147483647 w 88"/>
                  <a:gd name="T21" fmla="*/ 2147483647 h 208"/>
                  <a:gd name="T22" fmla="*/ 2147483647 w 88"/>
                  <a:gd name="T23" fmla="*/ 2147483647 h 208"/>
                  <a:gd name="T24" fmla="*/ 2147483647 w 88"/>
                  <a:gd name="T25" fmla="*/ 2147483647 h 208"/>
                  <a:gd name="T26" fmla="*/ 2147483647 w 88"/>
                  <a:gd name="T27" fmla="*/ 2147483647 h 208"/>
                  <a:gd name="T28" fmla="*/ 2147483647 w 88"/>
                  <a:gd name="T29" fmla="*/ 2147483647 h 208"/>
                  <a:gd name="T30" fmla="*/ 2147483647 w 88"/>
                  <a:gd name="T31" fmla="*/ 2147483647 h 208"/>
                  <a:gd name="T32" fmla="*/ 2147483647 w 88"/>
                  <a:gd name="T33" fmla="*/ 2147483647 h 208"/>
                  <a:gd name="T34" fmla="*/ 2147483647 w 88"/>
                  <a:gd name="T35" fmla="*/ 2147483647 h 208"/>
                  <a:gd name="T36" fmla="*/ 2147483647 w 88"/>
                  <a:gd name="T37" fmla="*/ 2147483647 h 208"/>
                  <a:gd name="T38" fmla="*/ 2147483647 w 88"/>
                  <a:gd name="T39" fmla="*/ 2147483647 h 208"/>
                  <a:gd name="T40" fmla="*/ 2147483647 w 88"/>
                  <a:gd name="T41" fmla="*/ 2147483647 h 208"/>
                  <a:gd name="T42" fmla="*/ 2147483647 w 88"/>
                  <a:gd name="T43" fmla="*/ 2147483647 h 208"/>
                  <a:gd name="T44" fmla="*/ 2147483647 w 88"/>
                  <a:gd name="T45" fmla="*/ 2147483647 h 208"/>
                  <a:gd name="T46" fmla="*/ 2147483647 w 88"/>
                  <a:gd name="T47" fmla="*/ 2147483647 h 208"/>
                  <a:gd name="T48" fmla="*/ 2147483647 w 88"/>
                  <a:gd name="T49" fmla="*/ 2147483647 h 208"/>
                  <a:gd name="T50" fmla="*/ 2147483647 w 88"/>
                  <a:gd name="T51" fmla="*/ 2147483647 h 208"/>
                  <a:gd name="T52" fmla="*/ 2147483647 w 88"/>
                  <a:gd name="T53" fmla="*/ 2147483647 h 208"/>
                  <a:gd name="T54" fmla="*/ 2147483647 w 88"/>
                  <a:gd name="T55" fmla="*/ 2147483647 h 208"/>
                  <a:gd name="T56" fmla="*/ 2147483647 w 88"/>
                  <a:gd name="T57" fmla="*/ 2147483647 h 208"/>
                  <a:gd name="T58" fmla="*/ 2147483647 w 88"/>
                  <a:gd name="T59" fmla="*/ 2147483647 h 208"/>
                  <a:gd name="T60" fmla="*/ 2147483647 w 88"/>
                  <a:gd name="T61" fmla="*/ 2147483647 h 208"/>
                  <a:gd name="T62" fmla="*/ 2147483647 w 88"/>
                  <a:gd name="T63" fmla="*/ 2147483647 h 208"/>
                  <a:gd name="T64" fmla="*/ 2147483647 w 88"/>
                  <a:gd name="T65" fmla="*/ 2147483647 h 208"/>
                  <a:gd name="T66" fmla="*/ 2147483647 w 88"/>
                  <a:gd name="T67" fmla="*/ 2147483647 h 208"/>
                  <a:gd name="T68" fmla="*/ 2147483647 w 88"/>
                  <a:gd name="T69" fmla="*/ 2147483647 h 208"/>
                  <a:gd name="T70" fmla="*/ 2147483647 w 88"/>
                  <a:gd name="T71" fmla="*/ 2147483647 h 208"/>
                  <a:gd name="T72" fmla="*/ 2147483647 w 88"/>
                  <a:gd name="T73" fmla="*/ 2147483647 h 208"/>
                  <a:gd name="T74" fmla="*/ 2147483647 w 88"/>
                  <a:gd name="T75" fmla="*/ 2147483647 h 208"/>
                  <a:gd name="T76" fmla="*/ 2147483647 w 88"/>
                  <a:gd name="T77" fmla="*/ 2147483647 h 208"/>
                  <a:gd name="T78" fmla="*/ 2147483647 w 88"/>
                  <a:gd name="T79" fmla="*/ 2147483647 h 208"/>
                  <a:gd name="T80" fmla="*/ 2147483647 w 88"/>
                  <a:gd name="T81" fmla="*/ 2147483647 h 208"/>
                  <a:gd name="T82" fmla="*/ 2147483647 w 88"/>
                  <a:gd name="T83" fmla="*/ 2147483647 h 208"/>
                  <a:gd name="T84" fmla="*/ 2147483647 w 88"/>
                  <a:gd name="T85" fmla="*/ 2147483647 h 208"/>
                  <a:gd name="T86" fmla="*/ 2147483647 w 88"/>
                  <a:gd name="T87" fmla="*/ 2147483647 h 208"/>
                  <a:gd name="T88" fmla="*/ 2147483647 w 88"/>
                  <a:gd name="T89" fmla="*/ 2147483647 h 208"/>
                  <a:gd name="T90" fmla="*/ 2147483647 w 88"/>
                  <a:gd name="T91" fmla="*/ 2147483647 h 208"/>
                  <a:gd name="T92" fmla="*/ 2147483647 w 88"/>
                  <a:gd name="T93" fmla="*/ 2147483647 h 208"/>
                  <a:gd name="T94" fmla="*/ 2147483647 w 88"/>
                  <a:gd name="T95" fmla="*/ 0 h 208"/>
                  <a:gd name="T96" fmla="*/ 2147483647 w 88"/>
                  <a:gd name="T97" fmla="*/ 2147483647 h 208"/>
                  <a:gd name="T98" fmla="*/ 2147483647 w 88"/>
                  <a:gd name="T99" fmla="*/ 2147483647 h 208"/>
                  <a:gd name="T100" fmla="*/ 2147483647 w 88"/>
                  <a:gd name="T101" fmla="*/ 2147483647 h 208"/>
                  <a:gd name="T102" fmla="*/ 2147483647 w 88"/>
                  <a:gd name="T103" fmla="*/ 2147483647 h 208"/>
                  <a:gd name="T104" fmla="*/ 0 w 88"/>
                  <a:gd name="T105" fmla="*/ 0 h 208"/>
                  <a:gd name="T106" fmla="*/ 88 w 88"/>
                  <a:gd name="T10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T104" t="T105" r="T106" b="T107"/>
                <a:pathLst>
                  <a:path w="88" h="208">
                    <a:moveTo>
                      <a:pt x="46" y="58"/>
                    </a:moveTo>
                    <a:lnTo>
                      <a:pt x="46" y="58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2"/>
                    </a:lnTo>
                    <a:lnTo>
                      <a:pt x="28" y="66"/>
                    </a:lnTo>
                    <a:lnTo>
                      <a:pt x="34" y="68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56" y="70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58" y="62"/>
                    </a:lnTo>
                    <a:lnTo>
                      <a:pt x="46" y="58"/>
                    </a:lnTo>
                    <a:close/>
                    <a:moveTo>
                      <a:pt x="70" y="206"/>
                    </a:moveTo>
                    <a:lnTo>
                      <a:pt x="70" y="206"/>
                    </a:lnTo>
                    <a:lnTo>
                      <a:pt x="62" y="206"/>
                    </a:lnTo>
                    <a:lnTo>
                      <a:pt x="54" y="206"/>
                    </a:lnTo>
                    <a:lnTo>
                      <a:pt x="54" y="202"/>
                    </a:lnTo>
                    <a:lnTo>
                      <a:pt x="56" y="200"/>
                    </a:lnTo>
                    <a:lnTo>
                      <a:pt x="62" y="200"/>
                    </a:lnTo>
                    <a:lnTo>
                      <a:pt x="70" y="202"/>
                    </a:lnTo>
                    <a:lnTo>
                      <a:pt x="74" y="206"/>
                    </a:lnTo>
                    <a:lnTo>
                      <a:pt x="70" y="206"/>
                    </a:lnTo>
                    <a:close/>
                    <a:moveTo>
                      <a:pt x="64" y="84"/>
                    </a:moveTo>
                    <a:lnTo>
                      <a:pt x="64" y="84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54" y="90"/>
                    </a:lnTo>
                    <a:lnTo>
                      <a:pt x="64" y="84"/>
                    </a:lnTo>
                    <a:close/>
                    <a:moveTo>
                      <a:pt x="38" y="116"/>
                    </a:moveTo>
                    <a:lnTo>
                      <a:pt x="38" y="116"/>
                    </a:lnTo>
                    <a:lnTo>
                      <a:pt x="16" y="126"/>
                    </a:lnTo>
                    <a:lnTo>
                      <a:pt x="8" y="130"/>
                    </a:lnTo>
                    <a:lnTo>
                      <a:pt x="16" y="126"/>
                    </a:lnTo>
                    <a:lnTo>
                      <a:pt x="28" y="122"/>
                    </a:lnTo>
                    <a:lnTo>
                      <a:pt x="34" y="122"/>
                    </a:lnTo>
                    <a:lnTo>
                      <a:pt x="38" y="124"/>
                    </a:lnTo>
                    <a:lnTo>
                      <a:pt x="40" y="124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38" y="116"/>
                    </a:lnTo>
                    <a:close/>
                    <a:moveTo>
                      <a:pt x="54" y="120"/>
                    </a:moveTo>
                    <a:lnTo>
                      <a:pt x="54" y="120"/>
                    </a:lnTo>
                    <a:lnTo>
                      <a:pt x="62" y="126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0" y="128"/>
                    </a:lnTo>
                    <a:lnTo>
                      <a:pt x="58" y="126"/>
                    </a:lnTo>
                    <a:lnTo>
                      <a:pt x="56" y="126"/>
                    </a:lnTo>
                    <a:lnTo>
                      <a:pt x="54" y="128"/>
                    </a:lnTo>
                    <a:lnTo>
                      <a:pt x="42" y="136"/>
                    </a:lnTo>
                    <a:lnTo>
                      <a:pt x="34" y="140"/>
                    </a:lnTo>
                    <a:lnTo>
                      <a:pt x="32" y="142"/>
                    </a:lnTo>
                    <a:lnTo>
                      <a:pt x="32" y="140"/>
                    </a:lnTo>
                    <a:lnTo>
                      <a:pt x="32" y="138"/>
                    </a:lnTo>
                    <a:lnTo>
                      <a:pt x="34" y="134"/>
                    </a:lnTo>
                    <a:lnTo>
                      <a:pt x="32" y="134"/>
                    </a:lnTo>
                    <a:lnTo>
                      <a:pt x="22" y="138"/>
                    </a:lnTo>
                    <a:lnTo>
                      <a:pt x="14" y="138"/>
                    </a:lnTo>
                    <a:lnTo>
                      <a:pt x="8" y="136"/>
                    </a:lnTo>
                    <a:lnTo>
                      <a:pt x="10" y="134"/>
                    </a:lnTo>
                    <a:lnTo>
                      <a:pt x="28" y="130"/>
                    </a:lnTo>
                    <a:lnTo>
                      <a:pt x="38" y="128"/>
                    </a:lnTo>
                    <a:lnTo>
                      <a:pt x="48" y="124"/>
                    </a:lnTo>
                    <a:lnTo>
                      <a:pt x="54" y="120"/>
                    </a:lnTo>
                    <a:close/>
                    <a:moveTo>
                      <a:pt x="44" y="142"/>
                    </a:moveTo>
                    <a:lnTo>
                      <a:pt x="44" y="142"/>
                    </a:lnTo>
                    <a:lnTo>
                      <a:pt x="24" y="154"/>
                    </a:lnTo>
                    <a:lnTo>
                      <a:pt x="20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6" y="162"/>
                    </a:lnTo>
                    <a:lnTo>
                      <a:pt x="32" y="160"/>
                    </a:lnTo>
                    <a:lnTo>
                      <a:pt x="36" y="158"/>
                    </a:lnTo>
                    <a:lnTo>
                      <a:pt x="36" y="160"/>
                    </a:lnTo>
                    <a:lnTo>
                      <a:pt x="34" y="164"/>
                    </a:lnTo>
                    <a:lnTo>
                      <a:pt x="36" y="166"/>
                    </a:lnTo>
                    <a:lnTo>
                      <a:pt x="44" y="170"/>
                    </a:lnTo>
                    <a:lnTo>
                      <a:pt x="50" y="176"/>
                    </a:lnTo>
                    <a:lnTo>
                      <a:pt x="54" y="182"/>
                    </a:lnTo>
                    <a:lnTo>
                      <a:pt x="54" y="184"/>
                    </a:lnTo>
                    <a:lnTo>
                      <a:pt x="52" y="186"/>
                    </a:lnTo>
                    <a:lnTo>
                      <a:pt x="38" y="186"/>
                    </a:lnTo>
                    <a:lnTo>
                      <a:pt x="20" y="190"/>
                    </a:lnTo>
                    <a:lnTo>
                      <a:pt x="12" y="192"/>
                    </a:lnTo>
                    <a:lnTo>
                      <a:pt x="6" y="196"/>
                    </a:lnTo>
                    <a:lnTo>
                      <a:pt x="2" y="202"/>
                    </a:lnTo>
                    <a:lnTo>
                      <a:pt x="0" y="208"/>
                    </a:lnTo>
                    <a:lnTo>
                      <a:pt x="4" y="206"/>
                    </a:lnTo>
                    <a:lnTo>
                      <a:pt x="8" y="204"/>
                    </a:lnTo>
                    <a:lnTo>
                      <a:pt x="10" y="200"/>
                    </a:lnTo>
                    <a:lnTo>
                      <a:pt x="14" y="200"/>
                    </a:lnTo>
                    <a:lnTo>
                      <a:pt x="22" y="200"/>
                    </a:lnTo>
                    <a:lnTo>
                      <a:pt x="28" y="198"/>
                    </a:lnTo>
                    <a:lnTo>
                      <a:pt x="28" y="200"/>
                    </a:lnTo>
                    <a:lnTo>
                      <a:pt x="20" y="206"/>
                    </a:lnTo>
                    <a:lnTo>
                      <a:pt x="28" y="204"/>
                    </a:lnTo>
                    <a:lnTo>
                      <a:pt x="36" y="202"/>
                    </a:lnTo>
                    <a:lnTo>
                      <a:pt x="52" y="196"/>
                    </a:lnTo>
                    <a:lnTo>
                      <a:pt x="58" y="194"/>
                    </a:lnTo>
                    <a:lnTo>
                      <a:pt x="66" y="194"/>
                    </a:lnTo>
                    <a:lnTo>
                      <a:pt x="72" y="196"/>
                    </a:lnTo>
                    <a:lnTo>
                      <a:pt x="80" y="204"/>
                    </a:lnTo>
                    <a:lnTo>
                      <a:pt x="82" y="204"/>
                    </a:lnTo>
                    <a:lnTo>
                      <a:pt x="84" y="204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0" y="194"/>
                    </a:lnTo>
                    <a:lnTo>
                      <a:pt x="72" y="190"/>
                    </a:lnTo>
                    <a:lnTo>
                      <a:pt x="66" y="186"/>
                    </a:lnTo>
                    <a:lnTo>
                      <a:pt x="64" y="184"/>
                    </a:lnTo>
                    <a:lnTo>
                      <a:pt x="66" y="182"/>
                    </a:lnTo>
                    <a:lnTo>
                      <a:pt x="74" y="174"/>
                    </a:lnTo>
                    <a:lnTo>
                      <a:pt x="76" y="170"/>
                    </a:lnTo>
                    <a:lnTo>
                      <a:pt x="74" y="170"/>
                    </a:lnTo>
                    <a:lnTo>
                      <a:pt x="62" y="176"/>
                    </a:lnTo>
                    <a:lnTo>
                      <a:pt x="58" y="176"/>
                    </a:lnTo>
                    <a:lnTo>
                      <a:pt x="58" y="174"/>
                    </a:lnTo>
                    <a:lnTo>
                      <a:pt x="62" y="164"/>
                    </a:lnTo>
                    <a:lnTo>
                      <a:pt x="60" y="160"/>
                    </a:lnTo>
                    <a:lnTo>
                      <a:pt x="60" y="158"/>
                    </a:lnTo>
                    <a:lnTo>
                      <a:pt x="48" y="160"/>
                    </a:lnTo>
                    <a:lnTo>
                      <a:pt x="46" y="160"/>
                    </a:lnTo>
                    <a:lnTo>
                      <a:pt x="46" y="158"/>
                    </a:lnTo>
                    <a:lnTo>
                      <a:pt x="44" y="154"/>
                    </a:lnTo>
                    <a:lnTo>
                      <a:pt x="44" y="148"/>
                    </a:lnTo>
                    <a:lnTo>
                      <a:pt x="44" y="144"/>
                    </a:lnTo>
                    <a:lnTo>
                      <a:pt x="44" y="142"/>
                    </a:lnTo>
                    <a:close/>
                    <a:moveTo>
                      <a:pt x="88" y="140"/>
                    </a:moveTo>
                    <a:lnTo>
                      <a:pt x="88" y="140"/>
                    </a:lnTo>
                    <a:lnTo>
                      <a:pt x="84" y="138"/>
                    </a:lnTo>
                    <a:lnTo>
                      <a:pt x="78" y="132"/>
                    </a:lnTo>
                    <a:lnTo>
                      <a:pt x="72" y="132"/>
                    </a:lnTo>
                    <a:lnTo>
                      <a:pt x="66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58" y="144"/>
                    </a:lnTo>
                    <a:lnTo>
                      <a:pt x="68" y="144"/>
                    </a:lnTo>
                    <a:lnTo>
                      <a:pt x="88" y="140"/>
                    </a:lnTo>
                    <a:close/>
                    <a:moveTo>
                      <a:pt x="62" y="4"/>
                    </a:moveTo>
                    <a:lnTo>
                      <a:pt x="62" y="4"/>
                    </a:lnTo>
                    <a:lnTo>
                      <a:pt x="62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8"/>
                    </a:lnTo>
                    <a:lnTo>
                      <a:pt x="56" y="22"/>
                    </a:lnTo>
                    <a:lnTo>
                      <a:pt x="56" y="26"/>
                    </a:lnTo>
                    <a:lnTo>
                      <a:pt x="54" y="30"/>
                    </a:lnTo>
                    <a:lnTo>
                      <a:pt x="50" y="28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2" y="24"/>
                    </a:lnTo>
                    <a:lnTo>
                      <a:pt x="42" y="30"/>
                    </a:lnTo>
                    <a:lnTo>
                      <a:pt x="48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58" y="22"/>
                    </a:lnTo>
                    <a:lnTo>
                      <a:pt x="58" y="14"/>
                    </a:lnTo>
                    <a:lnTo>
                      <a:pt x="60" y="8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99CF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9" name="AutoShape 30">
                <a:extLst>
                  <a:ext uri="{FF2B5EF4-FFF2-40B4-BE49-F238E27FC236}">
                    <a16:creationId xmlns:a16="http://schemas.microsoft.com/office/drawing/2014/main" id="{2120623F-0C1C-47F1-BA3A-22DF41842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711" y="6246877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0" name="AutoShape 31">
                <a:extLst>
                  <a:ext uri="{FF2B5EF4-FFF2-40B4-BE49-F238E27FC236}">
                    <a16:creationId xmlns:a16="http://schemas.microsoft.com/office/drawing/2014/main" id="{C9F2A1E4-7E84-FAA2-D24A-9381722E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621" y="6238627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1" name="Group 32">
                <a:extLst>
                  <a:ext uri="{FF2B5EF4-FFF2-40B4-BE49-F238E27FC236}">
                    <a16:creationId xmlns:a16="http://schemas.microsoft.com/office/drawing/2014/main" id="{963C7986-9EA9-BFD8-8567-5693B3443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9572" y="6146708"/>
                <a:ext cx="168105" cy="368855"/>
                <a:chOff x="1386" y="8061"/>
                <a:chExt cx="126" cy="313"/>
              </a:xfrm>
            </p:grpSpPr>
            <p:sp>
              <p:nvSpPr>
                <p:cNvPr id="102" name="AutoShape 33">
                  <a:extLst>
                    <a:ext uri="{FF2B5EF4-FFF2-40B4-BE49-F238E27FC236}">
                      <a16:creationId xmlns:a16="http://schemas.microsoft.com/office/drawing/2014/main" id="{98DF566E-5690-139F-A853-6366510ED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9" y="8061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3" name="AutoShape 34">
                  <a:extLst>
                    <a:ext uri="{FF2B5EF4-FFF2-40B4-BE49-F238E27FC236}">
                      <a16:creationId xmlns:a16="http://schemas.microsoft.com/office/drawing/2014/main" id="{7C288F4E-F26F-DBDF-9FDC-BA75AF653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5" y="8097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4" name="AutoShape 35">
                  <a:extLst>
                    <a:ext uri="{FF2B5EF4-FFF2-40B4-BE49-F238E27FC236}">
                      <a16:creationId xmlns:a16="http://schemas.microsoft.com/office/drawing/2014/main" id="{8562DE65-783A-93FA-8B8C-F8C68199E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8074"/>
                  <a:ext cx="70" cy="300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5" name="AutoShape 36">
                  <a:extLst>
                    <a:ext uri="{FF2B5EF4-FFF2-40B4-BE49-F238E27FC236}">
                      <a16:creationId xmlns:a16="http://schemas.microsoft.com/office/drawing/2014/main" id="{EA620DB8-B902-4B05-B26F-E1F18F2B5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808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2" name="AutoShape 37">
                <a:extLst>
                  <a:ext uri="{FF2B5EF4-FFF2-40B4-BE49-F238E27FC236}">
                    <a16:creationId xmlns:a16="http://schemas.microsoft.com/office/drawing/2014/main" id="{405784CB-B2F2-6A27-8014-919C7F13B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5282" y="5962455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3" name="AutoShape 38">
                <a:extLst>
                  <a:ext uri="{FF2B5EF4-FFF2-40B4-BE49-F238E27FC236}">
                    <a16:creationId xmlns:a16="http://schemas.microsoft.com/office/drawing/2014/main" id="{E1765B7C-2C1B-3AF2-9526-E2B991B0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913" y="6495451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4" name="Group 39">
                <a:extLst>
                  <a:ext uri="{FF2B5EF4-FFF2-40B4-BE49-F238E27FC236}">
                    <a16:creationId xmlns:a16="http://schemas.microsoft.com/office/drawing/2014/main" id="{E5422704-814B-31D2-54FA-C43465811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9" y="6359593"/>
                <a:ext cx="118741" cy="352357"/>
                <a:chOff x="1676" y="8644"/>
                <a:chExt cx="89" cy="299"/>
              </a:xfrm>
            </p:grpSpPr>
            <p:sp>
              <p:nvSpPr>
                <p:cNvPr id="99" name="AutoShape 40">
                  <a:extLst>
                    <a:ext uri="{FF2B5EF4-FFF2-40B4-BE49-F238E27FC236}">
                      <a16:creationId xmlns:a16="http://schemas.microsoft.com/office/drawing/2014/main" id="{0744CB7C-76C8-00AA-B747-A826E43BF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6" y="8665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0" name="AutoShape 41">
                  <a:extLst>
                    <a:ext uri="{FF2B5EF4-FFF2-40B4-BE49-F238E27FC236}">
                      <a16:creationId xmlns:a16="http://schemas.microsoft.com/office/drawing/2014/main" id="{8608761E-52A7-F30D-8A8E-02A83AD8D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1" y="8644"/>
                  <a:ext cx="69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1" name="AutoShape 42">
                  <a:extLst>
                    <a:ext uri="{FF2B5EF4-FFF2-40B4-BE49-F238E27FC236}">
                      <a16:creationId xmlns:a16="http://schemas.microsoft.com/office/drawing/2014/main" id="{E45A08FD-739B-FD57-D047-7C2A473F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6" y="865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5" name="AutoShape 43">
                <a:extLst>
                  <a:ext uri="{FF2B5EF4-FFF2-40B4-BE49-F238E27FC236}">
                    <a16:creationId xmlns:a16="http://schemas.microsoft.com/office/drawing/2014/main" id="{B60F22C8-7163-66F2-51BA-2C42509A5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2365" y="6321883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6" name="AutoShape 44">
                <a:extLst>
                  <a:ext uri="{FF2B5EF4-FFF2-40B4-BE49-F238E27FC236}">
                    <a16:creationId xmlns:a16="http://schemas.microsoft.com/office/drawing/2014/main" id="{F7FFDCCE-28FA-2A73-0ED1-1240F32D5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7352" y="6146294"/>
                <a:ext cx="233479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7" name="AutoShape 45">
                <a:extLst>
                  <a:ext uri="{FF2B5EF4-FFF2-40B4-BE49-F238E27FC236}">
                    <a16:creationId xmlns:a16="http://schemas.microsoft.com/office/drawing/2014/main" id="{CF452192-0C13-CDFE-C6B4-3290413A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8898" y="6416159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8" name="AutoShape 46">
                <a:extLst>
                  <a:ext uri="{FF2B5EF4-FFF2-40B4-BE49-F238E27FC236}">
                    <a16:creationId xmlns:a16="http://schemas.microsoft.com/office/drawing/2014/main" id="{657FA8A9-1E53-068A-E002-EB91BE655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" y="6085014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8D3ACE1-D050-C10F-E886-980111175503}"/>
              </a:ext>
            </a:extLst>
          </p:cNvPr>
          <p:cNvGrpSpPr/>
          <p:nvPr/>
        </p:nvGrpSpPr>
        <p:grpSpPr>
          <a:xfrm>
            <a:off x="5768804" y="6061480"/>
            <a:ext cx="1097798" cy="235328"/>
            <a:chOff x="3442462" y="6061480"/>
            <a:chExt cx="1097798" cy="235328"/>
          </a:xfrm>
        </p:grpSpPr>
        <p:sp>
          <p:nvSpPr>
            <p:cNvPr id="115" name="AutoShape 50">
              <a:extLst>
                <a:ext uri="{FF2B5EF4-FFF2-40B4-BE49-F238E27FC236}">
                  <a16:creationId xmlns:a16="http://schemas.microsoft.com/office/drawing/2014/main" id="{F4545EB7-419E-BD60-BE23-655C7432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Text Box 51">
              <a:extLst>
                <a:ext uri="{FF2B5EF4-FFF2-40B4-BE49-F238E27FC236}">
                  <a16:creationId xmlns:a16="http://schemas.microsoft.com/office/drawing/2014/main" id="{E8347EDD-B6D9-F45E-A977-49DED3C3F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5B7C29-4DE6-6D6C-7B83-8E8734671888}"/>
              </a:ext>
            </a:extLst>
          </p:cNvPr>
          <p:cNvSpPr txBox="1"/>
          <p:nvPr/>
        </p:nvSpPr>
        <p:spPr>
          <a:xfrm>
            <a:off x="2661446" y="6610777"/>
            <a:ext cx="622313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900" dirty="0" err="1">
                <a:solidFill>
                  <a:schemeClr val="bg1"/>
                </a:solidFill>
                <a:latin typeface="Arial Narrow" panose="020B0604020202020204" pitchFamily="34" charset="0"/>
              </a:rPr>
              <a:t>Adaptado</a:t>
            </a:r>
            <a:r>
              <a:rPr lang="en-US" altLang="x-none" sz="900" dirty="0">
                <a:solidFill>
                  <a:schemeClr val="bg1"/>
                </a:solidFill>
                <a:latin typeface="Arial Narrow" panose="020B0604020202020204" pitchFamily="34" charset="0"/>
              </a:rPr>
              <a:t> de: Nyberg, B. 1999. An Introductory Guide to Adaptive Management. Forest Practices Branch, B.C. Forest Service (Canada).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n-US" altLang="x-none" sz="900" dirty="0">
              <a:solidFill>
                <a:schemeClr val="bg1"/>
              </a:solidFill>
              <a:latin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57" grpId="0" animBg="1"/>
      <p:bldP spid="58" grpId="0" animBg="1"/>
      <p:bldP spid="59" grpId="0" animBg="1"/>
      <p:bldP spid="64" grpId="0"/>
      <p:bldP spid="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12729-5409-56C8-C5AB-AD07F2E8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21"/>
          <a:stretch/>
        </p:blipFill>
        <p:spPr>
          <a:xfrm>
            <a:off x="327586" y="2332782"/>
            <a:ext cx="8488827" cy="3269532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5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A9C4-9154-815B-4E8A-8B0E4C0B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0" b="27552"/>
          <a:stretch/>
        </p:blipFill>
        <p:spPr>
          <a:xfrm>
            <a:off x="218149" y="2018581"/>
            <a:ext cx="9000961" cy="327388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48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97BCE-ABD3-B246-978E-F197192A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0" b="53228"/>
          <a:stretch/>
        </p:blipFill>
        <p:spPr>
          <a:xfrm>
            <a:off x="270485" y="2457043"/>
            <a:ext cx="8695426" cy="263112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36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2297</Words>
  <Application>Microsoft Macintosh PowerPoint</Application>
  <PresentationFormat>On-screen Show (4:3)</PresentationFormat>
  <Paragraphs>242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Narrow</vt:lpstr>
      <vt:lpstr>Calibri</vt:lpstr>
      <vt:lpstr>Candara</vt:lpstr>
      <vt:lpstr>Meta</vt:lpstr>
      <vt:lpstr>Wingdings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Evolución de la idea de “conservación” </vt:lpstr>
      <vt:lpstr>Evolución de la idea de “conservación”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Evolución de la idea de “conservación”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40</cp:revision>
  <dcterms:created xsi:type="dcterms:W3CDTF">2020-07-23T01:32:39Z</dcterms:created>
  <dcterms:modified xsi:type="dcterms:W3CDTF">2023-10-09T09:05:48Z</dcterms:modified>
</cp:coreProperties>
</file>